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-115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  <a:endParaRPr lang="zh-CN" altLang="en-US" noProof="0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  <a:endParaRPr lang="zh-CN" altLang="en-US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fld id="{41706BC2-902D-4CAF-B86E-6E535705143D}" type="datetimeFigureOut">
              <a:rPr lang="zh-CN" altLang="en-US" smtClean="0"/>
              <a:t>2017-5-20</a:t>
            </a:fld>
            <a:endParaRPr lang="zh-CN" alt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fld id="{2862C920-2F8A-4733-9876-185663B7112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6553200" y="621188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0FA6AACA-06FB-4A17-83E2-961DAC37C178}" type="slidenum">
              <a:rPr lang="en-US" altLang="zh-CN" sz="1200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pPr algn="r"/>
              <a:t>‹#›</a:t>
            </a:fld>
            <a:endParaRPr lang="en-US" altLang="zh-CN" sz="1200"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</a:endParaRPr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706BC2-902D-4CAF-B86E-6E535705143D}" type="datetimeFigureOut">
              <a:rPr lang="zh-CN" altLang="en-US" smtClean="0"/>
              <a:t>2017-5-20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62C920-2F8A-4733-9876-185663B711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142532"/>
      </p:ext>
    </p:extLst>
  </p:cSld>
  <p:clrMapOvr>
    <a:masterClrMapping/>
  </p:clrMapOvr>
  <p:transition spd="slow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7188" y="44450"/>
            <a:ext cx="2135187" cy="63373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1625" y="44450"/>
            <a:ext cx="6253163" cy="63373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706BC2-902D-4CAF-B86E-6E535705143D}" type="datetimeFigureOut">
              <a:rPr lang="zh-CN" altLang="en-US" smtClean="0"/>
              <a:t>2017-5-20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62C920-2F8A-4733-9876-185663B711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983338"/>
      </p:ext>
    </p:extLst>
  </p:cSld>
  <p:clrMapOvr>
    <a:masterClrMapping/>
  </p:clrMapOvr>
  <p:transition spd="slow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706BC2-902D-4CAF-B86E-6E535705143D}" type="datetimeFigureOut">
              <a:rPr lang="zh-CN" altLang="en-US" smtClean="0"/>
              <a:t>2017-5-20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62C920-2F8A-4733-9876-185663B711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461194"/>
      </p:ext>
    </p:extLst>
  </p:cSld>
  <p:clrMapOvr>
    <a:masterClrMapping/>
  </p:clrMapOvr>
  <p:transition spd="slow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706BC2-902D-4CAF-B86E-6E535705143D}" type="datetimeFigureOut">
              <a:rPr lang="zh-CN" altLang="en-US" smtClean="0"/>
              <a:t>2017-5-20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62C920-2F8A-4733-9876-185663B711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113672"/>
      </p:ext>
    </p:extLst>
  </p:cSld>
  <p:clrMapOvr>
    <a:masterClrMapping/>
  </p:clrMapOvr>
  <p:transition spd="slow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1625" y="908050"/>
            <a:ext cx="4194175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8050"/>
            <a:ext cx="4194175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706BC2-902D-4CAF-B86E-6E535705143D}" type="datetimeFigureOut">
              <a:rPr lang="zh-CN" altLang="en-US" smtClean="0"/>
              <a:t>2017-5-20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62C920-2F8A-4733-9876-185663B711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122581"/>
      </p:ext>
    </p:extLst>
  </p:cSld>
  <p:clrMapOvr>
    <a:masterClrMapping/>
  </p:clrMapOvr>
  <p:transition spd="slow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706BC2-902D-4CAF-B86E-6E535705143D}" type="datetimeFigureOut">
              <a:rPr lang="zh-CN" altLang="en-US" smtClean="0"/>
              <a:t>2017-5-20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62C920-2F8A-4733-9876-185663B711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728904"/>
      </p:ext>
    </p:extLst>
  </p:cSld>
  <p:clrMapOvr>
    <a:masterClrMapping/>
  </p:clrMapOvr>
  <p:transition spd="slow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buSzPct val="100000"/>
              <a:buFont typeface="Arial" charset="0"/>
              <a:defRPr lang="zh-CN" altLang="en-US" sz="3600" b="0" u="none" cap="all" spc="0" dirty="0">
                <a:ln w="9000" cmpd="sng">
                  <a:solidFill>
                    <a:srgbClr val="6600FF"/>
                  </a:solidFill>
                  <a:prstDash val="solid"/>
                </a:ln>
                <a:solidFill>
                  <a:srgbClr val="6600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706BC2-902D-4CAF-B86E-6E535705143D}" type="datetimeFigureOut">
              <a:rPr lang="zh-CN" altLang="en-US" smtClean="0"/>
              <a:t>2017-5-20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62C920-2F8A-4733-9876-185663B711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705784"/>
      </p:ext>
    </p:extLst>
  </p:cSld>
  <p:clrMapOvr>
    <a:masterClrMapping/>
  </p:clrMapOvr>
  <p:transition spd="slow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706BC2-902D-4CAF-B86E-6E535705143D}" type="datetimeFigureOut">
              <a:rPr lang="zh-CN" altLang="en-US" smtClean="0"/>
              <a:t>2017-5-20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62C920-2F8A-4733-9876-185663B711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2677153"/>
      </p:ext>
    </p:extLst>
  </p:cSld>
  <p:clrMapOvr>
    <a:masterClrMapping/>
  </p:clrMapOvr>
  <p:transition spd="slow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706BC2-902D-4CAF-B86E-6E535705143D}" type="datetimeFigureOut">
              <a:rPr lang="zh-CN" altLang="en-US" smtClean="0"/>
              <a:t>2017-5-20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62C920-2F8A-4733-9876-185663B711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113575"/>
      </p:ext>
    </p:extLst>
  </p:cSld>
  <p:clrMapOvr>
    <a:masterClrMapping/>
  </p:clrMapOvr>
  <p:transition spd="slow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706BC2-902D-4CAF-B86E-6E535705143D}" type="datetimeFigureOut">
              <a:rPr lang="zh-CN" altLang="en-US" smtClean="0"/>
              <a:t>2017-5-20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62C920-2F8A-4733-9876-185663B711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8709052"/>
      </p:ext>
    </p:extLst>
  </p:cSld>
  <p:clrMapOvr>
    <a:masterClrMapping/>
  </p:clrMapOvr>
  <p:transition spd="slow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1625" y="44450"/>
            <a:ext cx="85407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按一下以編輯母片標題樣式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1625" y="908050"/>
            <a:ext cx="8540750" cy="547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按一下以編輯母片</a:t>
            </a:r>
          </a:p>
          <a:p>
            <a:pPr lvl="1"/>
            <a:r>
              <a:rPr lang="zh-CN" altLang="en-US" smtClean="0"/>
              <a:t>第二層</a:t>
            </a:r>
          </a:p>
          <a:p>
            <a:pPr lvl="2"/>
            <a:r>
              <a:rPr lang="zh-CN" altLang="en-US" smtClean="0"/>
              <a:t>第三層</a:t>
            </a:r>
          </a:p>
          <a:p>
            <a:pPr lvl="3"/>
            <a:r>
              <a:rPr lang="zh-CN" altLang="en-US" smtClean="0"/>
              <a:t>第四層</a:t>
            </a:r>
          </a:p>
          <a:p>
            <a:pPr lvl="4"/>
            <a:r>
              <a:rPr lang="zh-CN" altLang="en-US" smtClean="0"/>
              <a:t>第五層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5225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41706BC2-902D-4CAF-B86E-6E535705143D}" type="datetimeFigureOut">
              <a:rPr lang="zh-CN" altLang="en-US" smtClean="0"/>
              <a:t>2017-5-20</a:t>
            </a:fld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04000" y="6473825"/>
            <a:ext cx="228917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2862C920-2F8A-4733-9876-185663B7112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randomBar dir="vert"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buSzPct val="100000"/>
        <a:buFont typeface="Arial" charset="0"/>
        <a:defRPr sz="4400" u="sng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buSzPct val="100000"/>
        <a:buFont typeface="Arial" charset="0"/>
        <a:defRPr sz="4400" u="sng">
          <a:solidFill>
            <a:schemeClr val="tx2"/>
          </a:solidFill>
          <a:latin typeface="Arial" charset="0"/>
          <a:ea typeface="標楷體" pitchFamily="65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buSzPct val="100000"/>
        <a:buFont typeface="Arial" charset="0"/>
        <a:defRPr sz="4400" u="sng">
          <a:solidFill>
            <a:schemeClr val="tx2"/>
          </a:solidFill>
          <a:latin typeface="Arial" charset="0"/>
          <a:ea typeface="標楷體" pitchFamily="65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buSzPct val="100000"/>
        <a:buFont typeface="Arial" charset="0"/>
        <a:defRPr sz="4400" u="sng">
          <a:solidFill>
            <a:schemeClr val="tx2"/>
          </a:solidFill>
          <a:latin typeface="Arial" charset="0"/>
          <a:ea typeface="標楷體" pitchFamily="65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buSzPct val="100000"/>
        <a:buFont typeface="Arial" charset="0"/>
        <a:defRPr sz="4400" u="sng">
          <a:solidFill>
            <a:schemeClr val="tx2"/>
          </a:solidFill>
          <a:latin typeface="Arial" charset="0"/>
          <a:ea typeface="標楷體" pitchFamily="65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buSzPct val="100000"/>
        <a:buFont typeface="Arial" charset="0"/>
        <a:defRPr sz="4400" u="sng">
          <a:solidFill>
            <a:schemeClr val="tx2"/>
          </a:solidFill>
          <a:latin typeface="Arial" charset="0"/>
          <a:ea typeface="標楷體" pitchFamily="65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buSzPct val="100000"/>
        <a:buFont typeface="Arial" charset="0"/>
        <a:defRPr sz="4400" u="sng">
          <a:solidFill>
            <a:schemeClr val="tx2"/>
          </a:solidFill>
          <a:latin typeface="Arial" charset="0"/>
          <a:ea typeface="標楷體" pitchFamily="65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buSzPct val="100000"/>
        <a:buFont typeface="Arial" charset="0"/>
        <a:defRPr sz="4400" u="sng">
          <a:solidFill>
            <a:schemeClr val="tx2"/>
          </a:solidFill>
          <a:latin typeface="Arial" charset="0"/>
          <a:ea typeface="標楷體" pitchFamily="65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buSzPct val="100000"/>
        <a:buFont typeface="Arial" charset="0"/>
        <a:defRPr sz="4400" u="sng">
          <a:solidFill>
            <a:schemeClr val="tx2"/>
          </a:solidFill>
          <a:latin typeface="Arial" charset="0"/>
          <a:ea typeface="標楷體" pitchFamily="65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itchFamily="2" charset="2"/>
        <a:buChar char="v"/>
        <a:defRPr sz="3200"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Wingdings" pitchFamily="2" charset="2"/>
        <a:buChar char=""/>
        <a:defRPr sz="2800"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400"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itchFamily="2" charset="2"/>
        <a:buChar char=""/>
        <a:defRPr sz="2000"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000"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000"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000"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000"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000"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Relationship Id="rId6" Type="http://schemas.openxmlformats.org/officeDocument/2006/relationships/slide" Target="slide41.xml"/><Relationship Id="rId5" Type="http://schemas.openxmlformats.org/officeDocument/2006/relationships/slide" Target="slide36.xml"/><Relationship Id="rId4" Type="http://schemas.openxmlformats.org/officeDocument/2006/relationships/slide" Target="slide2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19.1.3.txt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&#12304;&#20363;&#12305;&#65288;&#31616;&#21333;&#65289;&#65288;CH1902&#65289;.txt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2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&#12304;&#20363;&#12305;&#65288;&#31616;&#21333;&#65289;&#65288;CH1904&#65289;.txt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&#12304;&#20363;&#12305;&#65288;&#38590;&#24230;&#19968;&#33324;&#65289;&#65288;CH1905&#65289;.txt" TargetMode="Externa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&#12304;&#20363;&#12305;&#65288;&#31616;&#21333;&#65289;&#65288;CH1906&#65289;-3.txt" TargetMode="External"/><Relationship Id="rId2" Type="http://schemas.openxmlformats.org/officeDocument/2006/relationships/hyperlink" Target="&#12304;&#20363;&#12305;&#65288;&#31616;&#21333;&#65289;&#65288;CH1906&#65289;-2.txt" TargetMode="Externa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&#12304;&#20363;&#12305;&#65288;&#31616;&#21333;&#65289;&#65288;CH1906&#32493;&#65289;.txt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&#12304;&#20363;&#12305;&#65288;&#31616;&#21333;&#65289;&#65288;CH1907&#65289;.txt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&#12304;&#20363;&#12305;&#65288;&#38590;&#24230;&#19968;&#33324;&#65289;&#65288;CH1908&#65289;-4.txt" TargetMode="External"/><Relationship Id="rId2" Type="http://schemas.openxmlformats.org/officeDocument/2006/relationships/hyperlink" Target="&#12304;&#20363;&#12305;&#65288;&#38590;&#24230;&#19968;&#33324;&#65289;&#65288;CH1908&#65289;-3.txt" TargetMode="Externa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&#12304;&#20363;&#12305;&#65288;&#38590;&#24230;&#19968;&#33324;&#65289;&#65288;CH1909&#65289;.txt" TargetMode="Externa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&#12304;&#20363;&#12305;&#65288;&#38590;&#24230;&#19968;&#33324;&#65289;%20&#65288;CH1910&#65289;.txt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&#12304;&#20363;&#12305;&#65288;&#38590;&#24230;&#20013;&#31561;&#65289;&#65288;CH1911&#65289;-2.txt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hyperlink" Target="&#12304;&#20363;&#12305;&#65288;&#38590;&#24230;&#20013;&#31561;&#65289;&#65288;CH1911&#65289;-3.txt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&#12304;&#20363;&#12305;&#65288;&#38590;&#24230;&#19968;&#33324;&#65289;&#65288;CH1912&#65289;.txt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 smtClean="0"/>
              <a:t>第</a:t>
            </a:r>
            <a:r>
              <a:rPr lang="en-US" altLang="zh-CN" dirty="0" smtClean="0"/>
              <a:t>19</a:t>
            </a:r>
            <a:r>
              <a:rPr lang="zh-CN" altLang="zh-CN" dirty="0" smtClean="0"/>
              <a:t>章</a:t>
            </a:r>
            <a:r>
              <a:rPr lang="en-US" altLang="zh-CN" b="1" dirty="0"/>
              <a:t> </a:t>
            </a:r>
            <a:r>
              <a:rPr lang="en-US" altLang="zh-CN" b="1" dirty="0" smtClean="0"/>
              <a:t>QML</a:t>
            </a:r>
            <a:r>
              <a:rPr lang="zh-CN" altLang="zh-CN" dirty="0"/>
              <a:t>编程</a:t>
            </a:r>
            <a:r>
              <a:rPr lang="zh-CN" altLang="zh-CN" dirty="0" smtClean="0"/>
              <a:t>基础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1954053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hlinkClick r:id="rId2" action="ppaction://hlinksldjump"/>
              </a:rPr>
              <a:t>19.1  QML</a:t>
            </a:r>
            <a:r>
              <a:rPr lang="zh-CN" altLang="zh-CN" sz="2400" b="1" dirty="0" smtClean="0">
                <a:hlinkClick r:id="rId2" action="ppaction://hlinksldjump"/>
              </a:rPr>
              <a:t>概述</a:t>
            </a:r>
            <a:endParaRPr lang="zh-CN" altLang="zh-CN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506253" y="1954053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hlinkClick r:id="rId3" action="ppaction://hlinksldjump"/>
              </a:rPr>
              <a:t>19.2  QML</a:t>
            </a:r>
            <a:r>
              <a:rPr lang="zh-CN" altLang="zh-CN" sz="2400" dirty="0">
                <a:hlinkClick r:id="rId3" action="ppaction://hlinksldjump"/>
              </a:rPr>
              <a:t>可视元素</a:t>
            </a:r>
            <a:endParaRPr lang="zh-CN" altLang="zh-CN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331640" y="2780928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hlinkClick r:id="rId4" action="ppaction://hlinksldjump"/>
              </a:rPr>
              <a:t>19.3  QML</a:t>
            </a:r>
            <a:r>
              <a:rPr lang="zh-CN" altLang="zh-CN" sz="2400" dirty="0">
                <a:hlinkClick r:id="rId4" action="ppaction://hlinksldjump"/>
              </a:rPr>
              <a:t>元素布局</a:t>
            </a:r>
            <a:endParaRPr lang="zh-CN" altLang="zh-CN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004048" y="2780928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hlinkClick r:id="rId5" action="ppaction://hlinksldjump"/>
              </a:rPr>
              <a:t>19.4  QML</a:t>
            </a:r>
            <a:r>
              <a:rPr lang="zh-CN" altLang="zh-CN" sz="2400" b="1" dirty="0">
                <a:hlinkClick r:id="rId5" action="ppaction://hlinksldjump"/>
              </a:rPr>
              <a:t>事件处理</a:t>
            </a:r>
            <a:endParaRPr lang="zh-CN" altLang="zh-CN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915816" y="3687415"/>
            <a:ext cx="446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hlinkClick r:id="rId6" action="ppaction://hlinksldjump"/>
              </a:rPr>
              <a:t>19.5  QML</a:t>
            </a:r>
            <a:r>
              <a:rPr lang="zh-CN" altLang="zh-CN" sz="2400" b="1" dirty="0">
                <a:hlinkClick r:id="rId6" action="ppaction://hlinksldjump"/>
              </a:rPr>
              <a:t>集成</a:t>
            </a:r>
            <a:r>
              <a:rPr lang="en-US" altLang="zh-CN" sz="2400" b="1" dirty="0">
                <a:hlinkClick r:id="rId6" action="ppaction://hlinksldjump"/>
              </a:rPr>
              <a:t>JavaScript</a:t>
            </a:r>
            <a:endParaRPr lang="zh-CN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962713720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755576" y="2420888"/>
            <a:ext cx="7992888" cy="22322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Arial" charset="0"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19.1.2  QML</a:t>
            </a:r>
            <a:r>
              <a:rPr lang="zh-CN" altLang="zh-CN" dirty="0"/>
              <a:t>文档构成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268760"/>
            <a:ext cx="84249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en-US" altLang="zh-CN" dirty="0">
                <a:solidFill>
                  <a:srgbClr val="00B050"/>
                </a:solidFill>
                <a:sym typeface="Wingdings"/>
              </a:rPr>
              <a:t></a:t>
            </a:r>
            <a:r>
              <a:rPr lang="en-US" altLang="zh-CN" dirty="0">
                <a:solidFill>
                  <a:srgbClr val="00B050"/>
                </a:solidFill>
              </a:rPr>
              <a:t> </a:t>
            </a:r>
            <a:r>
              <a:rPr lang="zh-CN" altLang="zh-CN" b="1" dirty="0">
                <a:solidFill>
                  <a:srgbClr val="00B050"/>
                </a:solidFill>
              </a:rPr>
              <a:t>对象声明</a:t>
            </a:r>
            <a:endParaRPr lang="zh-CN" altLang="zh-CN" dirty="0">
              <a:solidFill>
                <a:srgbClr val="00B050"/>
              </a:solidFill>
            </a:endParaRPr>
          </a:p>
          <a:p>
            <a:pPr indent="446088"/>
            <a:r>
              <a:rPr lang="zh-CN" altLang="zh-CN" dirty="0"/>
              <a:t>这是一个</a:t>
            </a:r>
            <a:r>
              <a:rPr lang="en-US" altLang="zh-CN" dirty="0"/>
              <a:t>QML</a:t>
            </a:r>
            <a:r>
              <a:rPr lang="zh-CN" altLang="zh-CN" dirty="0"/>
              <a:t>程序代码的主体部分，它以层次化的结构定义了可视场景中将要显示的诸元素，如矩形、图像、文本以及获取用户输入的对象……它们都是</a:t>
            </a:r>
            <a:r>
              <a:rPr lang="en-US" altLang="zh-CN" dirty="0" err="1"/>
              <a:t>Qt</a:t>
            </a:r>
            <a:r>
              <a:rPr lang="en-US" altLang="zh-CN" dirty="0"/>
              <a:t> Quick</a:t>
            </a:r>
            <a:r>
              <a:rPr lang="zh-CN" altLang="zh-CN" dirty="0"/>
              <a:t>为用户界面开发提供的基本构件。例如，</a:t>
            </a:r>
            <a:r>
              <a:rPr lang="en-US" altLang="zh-CN" dirty="0" err="1"/>
              <a:t>main.qml</a:t>
            </a:r>
            <a:r>
              <a:rPr lang="zh-CN" altLang="zh-CN" dirty="0"/>
              <a:t>的对象声明部分：</a:t>
            </a:r>
          </a:p>
          <a:p>
            <a:pPr indent="446088"/>
            <a:r>
              <a:rPr lang="en-US" altLang="zh-CN" sz="1600" dirty="0"/>
              <a:t>Window {					</a:t>
            </a:r>
            <a:r>
              <a:rPr lang="en-US" altLang="zh-CN" sz="1600" dirty="0" smtClean="0"/>
              <a:t>//</a:t>
            </a:r>
            <a:r>
              <a:rPr lang="zh-CN" altLang="zh-CN" sz="1600" dirty="0"/>
              <a:t>对象</a:t>
            </a:r>
          </a:p>
          <a:p>
            <a:pPr indent="446088"/>
            <a:r>
              <a:rPr lang="en-US" altLang="zh-CN" sz="1600" dirty="0"/>
              <a:t>    visible: true					</a:t>
            </a:r>
            <a:r>
              <a:rPr lang="en-US" altLang="zh-CN" sz="1600" dirty="0" smtClean="0"/>
              <a:t>//</a:t>
            </a:r>
            <a:r>
              <a:rPr lang="zh-CN" altLang="zh-CN" sz="1600" dirty="0"/>
              <a:t>属性</a:t>
            </a:r>
          </a:p>
          <a:p>
            <a:pPr indent="446088"/>
            <a:r>
              <a:rPr lang="en-US" altLang="zh-CN" sz="1600" dirty="0"/>
              <a:t>    width: 640</a:t>
            </a:r>
            <a:endParaRPr lang="zh-CN" altLang="zh-CN" sz="1600" dirty="0"/>
          </a:p>
          <a:p>
            <a:pPr indent="446088"/>
            <a:r>
              <a:rPr lang="en-US" altLang="zh-CN" sz="1600" dirty="0"/>
              <a:t>    height: 480</a:t>
            </a:r>
            <a:endParaRPr lang="zh-CN" altLang="zh-CN" sz="1600" dirty="0"/>
          </a:p>
          <a:p>
            <a:pPr indent="446088"/>
            <a:r>
              <a:rPr lang="en-US" altLang="zh-CN" sz="1600" dirty="0"/>
              <a:t>    title: </a:t>
            </a:r>
            <a:r>
              <a:rPr lang="en-US" altLang="zh-CN" sz="1600" dirty="0" err="1"/>
              <a:t>qsTr</a:t>
            </a:r>
            <a:r>
              <a:rPr lang="en-US" altLang="zh-CN" sz="1600" dirty="0"/>
              <a:t>("Hello World")</a:t>
            </a:r>
            <a:endParaRPr lang="zh-CN" altLang="zh-CN" sz="1600" dirty="0"/>
          </a:p>
          <a:p>
            <a:pPr indent="446088"/>
            <a:r>
              <a:rPr lang="en-US" altLang="zh-CN" sz="1600" dirty="0"/>
              <a:t>    </a:t>
            </a:r>
            <a:r>
              <a:rPr lang="en-US" altLang="zh-CN" sz="1600" dirty="0" err="1"/>
              <a:t>MainForm</a:t>
            </a:r>
            <a:r>
              <a:rPr lang="en-US" altLang="zh-CN" sz="1600" dirty="0"/>
              <a:t> {					</a:t>
            </a:r>
            <a:r>
              <a:rPr lang="en-US" altLang="zh-CN" sz="1600" dirty="0" smtClean="0"/>
              <a:t>//</a:t>
            </a:r>
            <a:r>
              <a:rPr lang="zh-CN" altLang="zh-CN" sz="1600" dirty="0"/>
              <a:t>子对象</a:t>
            </a:r>
          </a:p>
          <a:p>
            <a:pPr indent="446088"/>
            <a:r>
              <a:rPr lang="en-US" altLang="zh-CN" sz="1600" dirty="0"/>
              <a:t>		</a:t>
            </a:r>
            <a:r>
              <a:rPr lang="zh-CN" altLang="zh-CN" sz="1600" dirty="0"/>
              <a:t>…</a:t>
            </a:r>
          </a:p>
          <a:p>
            <a:pPr indent="446088"/>
            <a:r>
              <a:rPr lang="en-US" altLang="zh-CN" sz="1600" dirty="0"/>
              <a:t>    }</a:t>
            </a:r>
            <a:endParaRPr lang="zh-CN" altLang="zh-CN" sz="1600" dirty="0"/>
          </a:p>
          <a:p>
            <a:pPr indent="446088"/>
            <a:r>
              <a:rPr lang="en-US" altLang="zh-CN" sz="1600" dirty="0"/>
              <a:t>}</a:t>
            </a:r>
            <a:endParaRPr lang="zh-CN" altLang="zh-CN" sz="1600" dirty="0"/>
          </a:p>
          <a:p>
            <a:pPr indent="446088"/>
            <a:r>
              <a:rPr lang="zh-CN" altLang="zh-CN" dirty="0"/>
              <a:t>其中包含了两个对象：一个</a:t>
            </a:r>
            <a:r>
              <a:rPr lang="en-US" altLang="zh-CN" dirty="0"/>
              <a:t>Window</a:t>
            </a:r>
            <a:r>
              <a:rPr lang="zh-CN" altLang="zh-CN" dirty="0"/>
              <a:t>对象和它的子对象</a:t>
            </a:r>
            <a:r>
              <a:rPr lang="en-US" altLang="zh-CN" dirty="0" err="1"/>
              <a:t>MainForm</a:t>
            </a:r>
            <a:r>
              <a:rPr lang="zh-CN" altLang="zh-CN" dirty="0"/>
              <a:t>。</a:t>
            </a:r>
          </a:p>
          <a:p>
            <a:pPr indent="446088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1987073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19.1.3  QML</a:t>
            </a:r>
            <a:r>
              <a:rPr lang="zh-CN" altLang="zh-CN" dirty="0"/>
              <a:t>基本</a:t>
            </a:r>
            <a:r>
              <a:rPr lang="zh-CN" altLang="zh-CN" dirty="0" smtClean="0"/>
              <a:t>语法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1340768"/>
            <a:ext cx="8424936" cy="346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539750">
              <a:lnSpc>
                <a:spcPct val="150000"/>
              </a:lnSpc>
            </a:pPr>
            <a:r>
              <a:rPr lang="zh-CN" altLang="zh-CN" dirty="0"/>
              <a:t>在项目视图中双击</a:t>
            </a:r>
            <a:r>
              <a:rPr lang="en-US" altLang="zh-CN" dirty="0" err="1"/>
              <a:t>MainForm.ui.qml</a:t>
            </a:r>
            <a:r>
              <a:rPr lang="zh-CN" altLang="zh-CN" dirty="0"/>
              <a:t>文件（与</a:t>
            </a:r>
            <a:r>
              <a:rPr lang="en-US" altLang="zh-CN" dirty="0" err="1"/>
              <a:t>main.qml</a:t>
            </a:r>
            <a:r>
              <a:rPr lang="zh-CN" altLang="zh-CN" dirty="0"/>
              <a:t>位于同一目录）打开，</a:t>
            </a:r>
            <a:r>
              <a:rPr lang="zh-CN" altLang="zh-CN" dirty="0">
                <a:hlinkClick r:id="rId2" action="ppaction://hlinkfile"/>
              </a:rPr>
              <a:t>切换到编辑模式，可以看到其代码（为便于讲解，加了注释</a:t>
            </a:r>
            <a:r>
              <a:rPr lang="zh-CN" altLang="zh-CN" dirty="0" smtClean="0">
                <a:hlinkClick r:id="rId2" action="ppaction://hlinkfile"/>
              </a:rPr>
              <a:t>）</a:t>
            </a:r>
            <a:r>
              <a:rPr lang="zh-CN" altLang="en-US" dirty="0" smtClean="0">
                <a:hlinkClick r:id="rId2" action="ppaction://hlinkfile"/>
              </a:rPr>
              <a:t>。</a:t>
            </a:r>
            <a:endParaRPr lang="en-US" altLang="zh-CN" dirty="0" smtClean="0"/>
          </a:p>
          <a:p>
            <a:pPr indent="446088">
              <a:lnSpc>
                <a:spcPct val="150000"/>
              </a:lnSpc>
            </a:pPr>
            <a:r>
              <a:rPr lang="en-US" altLang="zh-CN" b="1" dirty="0">
                <a:solidFill>
                  <a:srgbClr val="00B0F0"/>
                </a:solidFill>
              </a:rPr>
              <a:t>1</a:t>
            </a:r>
            <a:r>
              <a:rPr lang="zh-CN" altLang="zh-CN" b="1" dirty="0">
                <a:solidFill>
                  <a:srgbClr val="00B0F0"/>
                </a:solidFill>
              </a:rPr>
              <a:t>．对象和属性</a:t>
            </a:r>
          </a:p>
          <a:p>
            <a:pPr indent="446088">
              <a:lnSpc>
                <a:spcPct val="150000"/>
              </a:lnSpc>
            </a:pPr>
            <a:r>
              <a:rPr lang="zh-CN" altLang="zh-CN" dirty="0"/>
              <a:t>每个</a:t>
            </a:r>
            <a:r>
              <a:rPr lang="en-US" altLang="zh-CN" dirty="0"/>
              <a:t>QML</a:t>
            </a:r>
            <a:r>
              <a:rPr lang="zh-CN" altLang="zh-CN" dirty="0"/>
              <a:t>文档有且只有一个根对象，在本例中就是一个</a:t>
            </a:r>
            <a:r>
              <a:rPr lang="en-US" altLang="zh-CN" dirty="0"/>
              <a:t>Rectangle</a:t>
            </a:r>
            <a:r>
              <a:rPr lang="zh-CN" altLang="zh-CN" dirty="0"/>
              <a:t>（矩形）对象。对象可以嵌套，即一个</a:t>
            </a:r>
            <a:r>
              <a:rPr lang="en-US" altLang="zh-CN" dirty="0"/>
              <a:t>QML</a:t>
            </a:r>
            <a:r>
              <a:rPr lang="zh-CN" altLang="zh-CN" dirty="0"/>
              <a:t>对象可以没有、可以有一个或多个子对象，如在这个矩形中，系统默认还定义了两个子对象：</a:t>
            </a:r>
            <a:r>
              <a:rPr lang="en-US" altLang="zh-CN" dirty="0" err="1"/>
              <a:t>MouseArea</a:t>
            </a:r>
            <a:r>
              <a:rPr lang="zh-CN" altLang="zh-CN" dirty="0"/>
              <a:t>和</a:t>
            </a:r>
            <a:r>
              <a:rPr lang="en-US" altLang="zh-CN" dirty="0" err="1"/>
              <a:t>TextEdit</a:t>
            </a:r>
            <a:r>
              <a:rPr lang="zh-CN" altLang="zh-CN" dirty="0"/>
              <a:t>，而子对象</a:t>
            </a:r>
            <a:r>
              <a:rPr lang="en-US" altLang="zh-CN" dirty="0" err="1"/>
              <a:t>TextEdit</a:t>
            </a:r>
            <a:r>
              <a:rPr lang="zh-CN" altLang="zh-CN" dirty="0"/>
              <a:t>本身又拥有一个子对象</a:t>
            </a:r>
            <a:r>
              <a:rPr lang="en-US" altLang="zh-CN" dirty="0"/>
              <a:t>Rectangle</a:t>
            </a:r>
            <a:r>
              <a:rPr lang="zh-CN" altLang="zh-CN" dirty="0"/>
              <a:t>。</a:t>
            </a:r>
          </a:p>
          <a:p>
            <a:pPr indent="539750"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5505498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645060" y="3717032"/>
            <a:ext cx="8280920" cy="122413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Arial" charset="0"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611560" y="1772816"/>
            <a:ext cx="8280920" cy="144016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Arial" charset="0"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19.1.3  QML</a:t>
            </a:r>
            <a:r>
              <a:rPr lang="zh-CN" altLang="zh-CN" dirty="0"/>
              <a:t>基本语法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1124744"/>
            <a:ext cx="8568952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对象由它们的类型指定，以大写字母开头，后面跟一对大括号</a:t>
            </a:r>
            <a:r>
              <a:rPr lang="en-US" altLang="zh-CN" dirty="0"/>
              <a:t>{}</a:t>
            </a:r>
            <a:r>
              <a:rPr lang="zh-CN" altLang="zh-CN" dirty="0"/>
              <a:t>，</a:t>
            </a:r>
            <a:r>
              <a:rPr lang="en-US" altLang="zh-CN" dirty="0"/>
              <a:t>{}</a:t>
            </a:r>
            <a:r>
              <a:rPr lang="zh-CN" altLang="zh-CN" dirty="0"/>
              <a:t>之中是该对象的属性，属性以键值对“属性名</a:t>
            </a:r>
            <a:r>
              <a:rPr lang="en-US" altLang="zh-CN" dirty="0"/>
              <a:t>:</a:t>
            </a:r>
            <a:r>
              <a:rPr lang="zh-CN" altLang="zh-CN" dirty="0"/>
              <a:t>值”的形式给出，比如代码中：</a:t>
            </a:r>
          </a:p>
          <a:p>
            <a:pPr indent="446088" defTabSz="609600"/>
            <a:r>
              <a:rPr lang="en-US" altLang="zh-CN" sz="1600" dirty="0"/>
              <a:t>Rectangle {									</a:t>
            </a:r>
            <a:endParaRPr lang="zh-CN" altLang="zh-CN" sz="1600" dirty="0"/>
          </a:p>
          <a:p>
            <a:pPr indent="446088" defTabSz="609600"/>
            <a:r>
              <a:rPr lang="en-US" altLang="zh-CN" sz="1600" dirty="0"/>
              <a:t>	</a:t>
            </a:r>
            <a:r>
              <a:rPr lang="zh-CN" altLang="zh-CN" sz="1600" dirty="0"/>
              <a:t>…</a:t>
            </a:r>
          </a:p>
          <a:p>
            <a:pPr indent="446088" defTabSz="609600"/>
            <a:r>
              <a:rPr lang="en-US" altLang="zh-CN" sz="1600" dirty="0"/>
              <a:t>    width: 360							</a:t>
            </a:r>
            <a:r>
              <a:rPr lang="en-US" altLang="zh-CN" sz="1600" dirty="0" smtClean="0"/>
              <a:t>//</a:t>
            </a:r>
            <a:r>
              <a:rPr lang="zh-CN" altLang="zh-CN" sz="1600" dirty="0"/>
              <a:t>属性（宽度）</a:t>
            </a:r>
          </a:p>
          <a:p>
            <a:pPr indent="446088" defTabSz="609600"/>
            <a:r>
              <a:rPr lang="en-US" altLang="zh-CN" sz="1600" dirty="0"/>
              <a:t>    height: 360							</a:t>
            </a:r>
            <a:r>
              <a:rPr lang="en-US" altLang="zh-CN" sz="1600" dirty="0" smtClean="0"/>
              <a:t>//</a:t>
            </a:r>
            <a:r>
              <a:rPr lang="zh-CN" altLang="zh-CN" sz="1600" dirty="0"/>
              <a:t>属性（高度）</a:t>
            </a:r>
          </a:p>
          <a:p>
            <a:pPr indent="446088" defTabSz="609600"/>
            <a:r>
              <a:rPr lang="en-US" altLang="zh-CN" sz="1600" dirty="0"/>
              <a:t>	</a:t>
            </a:r>
            <a:r>
              <a:rPr lang="zh-CN" altLang="zh-CN" sz="1600" dirty="0"/>
              <a:t>…</a:t>
            </a:r>
          </a:p>
          <a:p>
            <a:pPr indent="446088" defTabSz="609600"/>
            <a:r>
              <a:rPr lang="en-US" altLang="zh-CN" sz="1600" dirty="0"/>
              <a:t>}</a:t>
            </a:r>
            <a:endParaRPr lang="zh-CN" altLang="zh-CN" sz="1600" dirty="0"/>
          </a:p>
          <a:p>
            <a:pPr indent="446088"/>
            <a:r>
              <a:rPr lang="zh-CN" altLang="zh-CN" dirty="0"/>
              <a:t>定义了一个宽度和高度都是</a:t>
            </a:r>
            <a:r>
              <a:rPr lang="en-US" altLang="zh-CN" dirty="0"/>
              <a:t>360</a:t>
            </a:r>
            <a:r>
              <a:rPr lang="zh-CN" altLang="zh-CN" dirty="0"/>
              <a:t>像素的矩形。</a:t>
            </a:r>
            <a:r>
              <a:rPr lang="en-US" altLang="zh-CN" dirty="0"/>
              <a:t>QML</a:t>
            </a:r>
            <a:r>
              <a:rPr lang="zh-CN" altLang="zh-CN" dirty="0"/>
              <a:t>允许将多个属性写在一行，但它们之间必须用分号隔开，所以以上代码也可以写为：</a:t>
            </a:r>
          </a:p>
          <a:p>
            <a:pPr indent="446088" defTabSz="515938"/>
            <a:r>
              <a:rPr lang="en-US" altLang="zh-CN" sz="1600" dirty="0"/>
              <a:t>Rectangle {									</a:t>
            </a:r>
            <a:endParaRPr lang="zh-CN" altLang="zh-CN" sz="1600" dirty="0"/>
          </a:p>
          <a:p>
            <a:pPr indent="446088" defTabSz="515938"/>
            <a:r>
              <a:rPr lang="en-US" altLang="zh-CN" sz="1600" dirty="0"/>
              <a:t>	</a:t>
            </a:r>
            <a:r>
              <a:rPr lang="zh-CN" altLang="zh-CN" sz="1600" dirty="0"/>
              <a:t>…</a:t>
            </a:r>
          </a:p>
          <a:p>
            <a:pPr indent="446088" defTabSz="515938"/>
            <a:r>
              <a:rPr lang="en-US" altLang="zh-CN" sz="1600" dirty="0"/>
              <a:t>    width: 360;height: 360						//</a:t>
            </a:r>
            <a:r>
              <a:rPr lang="zh-CN" altLang="zh-CN" sz="1600" dirty="0"/>
              <a:t>属性（宽度和高度）</a:t>
            </a:r>
          </a:p>
          <a:p>
            <a:pPr indent="446088" defTabSz="515938"/>
            <a:r>
              <a:rPr lang="en-US" altLang="zh-CN" sz="1600" dirty="0"/>
              <a:t>	</a:t>
            </a:r>
            <a:r>
              <a:rPr lang="zh-CN" altLang="zh-CN" sz="1600" dirty="0"/>
              <a:t>…</a:t>
            </a:r>
          </a:p>
          <a:p>
            <a:pPr indent="446088" defTabSz="515938"/>
            <a:r>
              <a:rPr lang="en-US" altLang="zh-CN" sz="1600" dirty="0"/>
              <a:t>}</a:t>
            </a:r>
            <a:endParaRPr lang="zh-CN" altLang="zh-CN" sz="1600" dirty="0"/>
          </a:p>
          <a:p>
            <a:pPr indent="446088"/>
            <a:r>
              <a:rPr lang="zh-CN" altLang="zh-CN" dirty="0"/>
              <a:t>对象</a:t>
            </a:r>
            <a:r>
              <a:rPr lang="en-US" altLang="zh-CN" dirty="0" err="1"/>
              <a:t>MouseArea</a:t>
            </a:r>
            <a:r>
              <a:rPr lang="zh-CN" altLang="zh-CN" dirty="0"/>
              <a:t>是可以响应鼠标事件的区域，作为子对象，它可以使用</a:t>
            </a:r>
            <a:r>
              <a:rPr lang="en-US" altLang="zh-CN" dirty="0"/>
              <a:t>parent</a:t>
            </a:r>
            <a:r>
              <a:rPr lang="zh-CN" altLang="zh-CN" dirty="0"/>
              <a:t>关键字访问其父对象</a:t>
            </a:r>
            <a:r>
              <a:rPr lang="en-US" altLang="zh-CN" dirty="0"/>
              <a:t>Rectangle</a:t>
            </a:r>
            <a:r>
              <a:rPr lang="zh-CN" altLang="zh-CN" dirty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6228541"/>
      </p:ext>
    </p:extLst>
  </p:cSld>
  <p:clrMapOvr>
    <a:masterClrMapping/>
  </p:clrMapOvr>
  <p:transition spd="slow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755576" y="2276872"/>
            <a:ext cx="7920880" cy="122413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Arial" charset="0"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19.1.3  QML</a:t>
            </a:r>
            <a:r>
              <a:rPr lang="zh-CN" altLang="zh-CN" dirty="0"/>
              <a:t>基本语法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052736"/>
            <a:ext cx="8424936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>
              <a:lnSpc>
                <a:spcPct val="150000"/>
              </a:lnSpc>
            </a:pPr>
            <a:r>
              <a:rPr lang="en-US" altLang="zh-CN" b="1" dirty="0">
                <a:solidFill>
                  <a:srgbClr val="00B0F0"/>
                </a:solidFill>
              </a:rPr>
              <a:t>2</a:t>
            </a:r>
            <a:r>
              <a:rPr lang="zh-CN" altLang="zh-CN" b="1" dirty="0">
                <a:solidFill>
                  <a:srgbClr val="00B0F0"/>
                </a:solidFill>
              </a:rPr>
              <a:t>．对象标识符</a:t>
            </a:r>
          </a:p>
          <a:p>
            <a:pPr indent="446088">
              <a:lnSpc>
                <a:spcPct val="150000"/>
              </a:lnSpc>
            </a:pPr>
            <a:r>
              <a:rPr lang="zh-CN" altLang="zh-CN" dirty="0"/>
              <a:t>每个对象都可以指定一个唯一的</a:t>
            </a:r>
            <a:r>
              <a:rPr lang="en-US" altLang="zh-CN" dirty="0"/>
              <a:t>id</a:t>
            </a:r>
            <a:r>
              <a:rPr lang="zh-CN" altLang="zh-CN" dirty="0"/>
              <a:t>值，这样便可以在其他对象中识别并引用该对象。如本例代码中：</a:t>
            </a:r>
          </a:p>
          <a:p>
            <a:pPr indent="446088"/>
            <a:r>
              <a:rPr lang="en-US" altLang="zh-CN" dirty="0" err="1"/>
              <a:t>MouseArea</a:t>
            </a:r>
            <a:r>
              <a:rPr lang="en-US" altLang="zh-CN" dirty="0"/>
              <a:t> {								</a:t>
            </a:r>
            <a:endParaRPr lang="zh-CN" altLang="zh-CN" dirty="0"/>
          </a:p>
          <a:p>
            <a:pPr indent="446088"/>
            <a:r>
              <a:rPr lang="en-US" altLang="zh-CN" dirty="0"/>
              <a:t>    id: </a:t>
            </a:r>
            <a:r>
              <a:rPr lang="en-US" altLang="zh-CN" dirty="0" err="1"/>
              <a:t>mouseArea</a:t>
            </a:r>
            <a:r>
              <a:rPr lang="en-US" altLang="zh-CN" dirty="0"/>
              <a:t>							</a:t>
            </a:r>
            <a:endParaRPr lang="zh-CN" altLang="zh-CN" dirty="0"/>
          </a:p>
          <a:p>
            <a:pPr indent="446088"/>
            <a:r>
              <a:rPr lang="en-US" altLang="zh-CN" dirty="0"/>
              <a:t>	</a:t>
            </a:r>
            <a:r>
              <a:rPr lang="zh-CN" altLang="zh-CN" dirty="0"/>
              <a:t>…</a:t>
            </a:r>
          </a:p>
          <a:p>
            <a:pPr indent="446088"/>
            <a:r>
              <a:rPr lang="en-US" altLang="zh-CN" dirty="0"/>
              <a:t>}</a:t>
            </a:r>
            <a:endParaRPr lang="zh-CN" altLang="zh-CN" dirty="0"/>
          </a:p>
          <a:p>
            <a:pPr indent="446088">
              <a:lnSpc>
                <a:spcPct val="150000"/>
              </a:lnSpc>
            </a:pPr>
            <a:r>
              <a:rPr lang="zh-CN" altLang="zh-CN" dirty="0"/>
              <a:t>就给</a:t>
            </a:r>
            <a:r>
              <a:rPr lang="en-US" altLang="zh-CN" dirty="0" err="1"/>
              <a:t>MouseArea</a:t>
            </a:r>
            <a:r>
              <a:rPr lang="zh-CN" altLang="zh-CN" dirty="0"/>
              <a:t>指定了</a:t>
            </a:r>
            <a:r>
              <a:rPr lang="en-US" altLang="zh-CN" dirty="0"/>
              <a:t>id</a:t>
            </a:r>
            <a:r>
              <a:rPr lang="zh-CN" altLang="zh-CN" dirty="0"/>
              <a:t>为</a:t>
            </a:r>
            <a:r>
              <a:rPr lang="en-US" altLang="zh-CN" dirty="0" err="1"/>
              <a:t>mouseArea</a:t>
            </a:r>
            <a:r>
              <a:rPr lang="zh-CN" altLang="zh-CN" dirty="0"/>
              <a:t>。可以在一个对象所在的</a:t>
            </a:r>
            <a:r>
              <a:rPr lang="en-US" altLang="zh-CN" dirty="0"/>
              <a:t>QML</a:t>
            </a:r>
            <a:r>
              <a:rPr lang="zh-CN" altLang="zh-CN" dirty="0"/>
              <a:t>文档中的任何地方，通过使用该对象的</a:t>
            </a:r>
            <a:r>
              <a:rPr lang="en-US" altLang="zh-CN" dirty="0"/>
              <a:t>id</a:t>
            </a:r>
            <a:r>
              <a:rPr lang="zh-CN" altLang="zh-CN" dirty="0"/>
              <a:t>来引用该对象。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7310405"/>
      </p:ext>
    </p:extLst>
  </p:cSld>
  <p:clrMapOvr>
    <a:masterClrMapping/>
  </p:clrMapOvr>
  <p:transition spd="slow">
    <p:randomBar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755576" y="2132856"/>
            <a:ext cx="7992888" cy="338437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Arial" charset="0"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19.1.3  QML</a:t>
            </a:r>
            <a:r>
              <a:rPr lang="zh-CN" altLang="zh-CN" dirty="0"/>
              <a:t>基本语法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268760"/>
            <a:ext cx="835292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en-US" altLang="zh-CN" b="1" dirty="0">
                <a:solidFill>
                  <a:srgbClr val="00B0F0"/>
                </a:solidFill>
              </a:rPr>
              <a:t>3</a:t>
            </a:r>
            <a:r>
              <a:rPr lang="zh-CN" altLang="zh-CN" b="1" dirty="0">
                <a:solidFill>
                  <a:srgbClr val="00B0F0"/>
                </a:solidFill>
              </a:rPr>
              <a:t>．属性别名</a:t>
            </a:r>
          </a:p>
          <a:p>
            <a:pPr indent="446088"/>
            <a:r>
              <a:rPr lang="zh-CN" altLang="zh-CN" dirty="0"/>
              <a:t>属性也可以有别名，</a:t>
            </a:r>
            <a:r>
              <a:rPr lang="en-US" altLang="zh-CN" dirty="0"/>
              <a:t>QML</a:t>
            </a:r>
            <a:r>
              <a:rPr lang="zh-CN" altLang="zh-CN" dirty="0"/>
              <a:t>使用</a:t>
            </a:r>
            <a:r>
              <a:rPr lang="en-US" altLang="zh-CN" dirty="0"/>
              <a:t>alias</a:t>
            </a:r>
            <a:r>
              <a:rPr lang="zh-CN" altLang="zh-CN" dirty="0"/>
              <a:t>关键字声明属性的别名：“</a:t>
            </a:r>
            <a:r>
              <a:rPr lang="en-US" altLang="zh-CN" dirty="0"/>
              <a:t>property alias </a:t>
            </a:r>
            <a:r>
              <a:rPr lang="zh-CN" altLang="zh-CN" dirty="0"/>
              <a:t>别名：属性名”，如本例中：</a:t>
            </a:r>
          </a:p>
          <a:p>
            <a:pPr indent="446088" defTabSz="515938"/>
            <a:r>
              <a:rPr lang="en-US" altLang="zh-CN" sz="1600" dirty="0"/>
              <a:t>Rectangle {									</a:t>
            </a:r>
            <a:endParaRPr lang="zh-CN" altLang="zh-CN" sz="1600" dirty="0"/>
          </a:p>
          <a:p>
            <a:pPr indent="446088" defTabSz="515938"/>
            <a:r>
              <a:rPr lang="en-US" altLang="zh-CN" sz="1600" dirty="0"/>
              <a:t>    property alias </a:t>
            </a:r>
            <a:r>
              <a:rPr lang="en-US" altLang="zh-CN" sz="1600" dirty="0" err="1"/>
              <a:t>mouseArea</a:t>
            </a:r>
            <a:r>
              <a:rPr lang="en-US" altLang="zh-CN" sz="1600" dirty="0"/>
              <a:t>: </a:t>
            </a:r>
            <a:r>
              <a:rPr lang="en-US" altLang="zh-CN" sz="1600" dirty="0" err="1"/>
              <a:t>mouseArea</a:t>
            </a:r>
            <a:r>
              <a:rPr lang="en-US" altLang="zh-CN" sz="1600" dirty="0"/>
              <a:t>		</a:t>
            </a:r>
            <a:r>
              <a:rPr lang="en-US" altLang="zh-CN" sz="1600" dirty="0" smtClean="0"/>
              <a:t>//</a:t>
            </a:r>
            <a:r>
              <a:rPr lang="en-US" altLang="zh-CN" sz="1600" dirty="0" err="1"/>
              <a:t>MouseArea</a:t>
            </a:r>
            <a:r>
              <a:rPr lang="zh-CN" altLang="zh-CN" sz="1600" dirty="0"/>
              <a:t>的属性别名</a:t>
            </a:r>
          </a:p>
          <a:p>
            <a:pPr indent="446088" defTabSz="515938"/>
            <a:r>
              <a:rPr lang="en-US" altLang="zh-CN" sz="1600" dirty="0"/>
              <a:t>    property alias </a:t>
            </a:r>
            <a:r>
              <a:rPr lang="en-US" altLang="zh-CN" sz="1600" dirty="0" err="1"/>
              <a:t>textEdit</a:t>
            </a:r>
            <a:r>
              <a:rPr lang="en-US" altLang="zh-CN" sz="1600" dirty="0"/>
              <a:t>: </a:t>
            </a:r>
            <a:r>
              <a:rPr lang="en-US" altLang="zh-CN" sz="1600" dirty="0" err="1"/>
              <a:t>textEdit</a:t>
            </a:r>
            <a:r>
              <a:rPr lang="en-US" altLang="zh-CN" sz="1600" dirty="0"/>
              <a:t>			//</a:t>
            </a:r>
            <a:r>
              <a:rPr lang="en-US" altLang="zh-CN" sz="1600" dirty="0" err="1"/>
              <a:t>TextEdit</a:t>
            </a:r>
            <a:r>
              <a:rPr lang="zh-CN" altLang="zh-CN" sz="1600" dirty="0"/>
              <a:t>的属性别名</a:t>
            </a:r>
          </a:p>
          <a:p>
            <a:pPr indent="446088" defTabSz="515938"/>
            <a:r>
              <a:rPr lang="en-US" altLang="zh-CN" sz="1600" dirty="0"/>
              <a:t>	</a:t>
            </a:r>
            <a:r>
              <a:rPr lang="zh-CN" altLang="zh-CN" sz="1600" dirty="0"/>
              <a:t>…</a:t>
            </a:r>
          </a:p>
          <a:p>
            <a:pPr indent="446088" defTabSz="515938"/>
            <a:r>
              <a:rPr lang="en-US" altLang="zh-CN" sz="1600" dirty="0"/>
              <a:t>    </a:t>
            </a:r>
            <a:r>
              <a:rPr lang="en-US" altLang="zh-CN" sz="1600" dirty="0" err="1"/>
              <a:t>MouseArea</a:t>
            </a:r>
            <a:r>
              <a:rPr lang="en-US" altLang="zh-CN" sz="1600" dirty="0"/>
              <a:t> {								</a:t>
            </a:r>
            <a:endParaRPr lang="zh-CN" altLang="zh-CN" sz="1600" dirty="0"/>
          </a:p>
          <a:p>
            <a:pPr indent="446088" defTabSz="515938"/>
            <a:r>
              <a:rPr lang="en-US" altLang="zh-CN" sz="1600" dirty="0"/>
              <a:t>        id: </a:t>
            </a:r>
            <a:r>
              <a:rPr lang="en-US" altLang="zh-CN" sz="1600" dirty="0" err="1"/>
              <a:t>mouseArea</a:t>
            </a:r>
            <a:endParaRPr lang="zh-CN" altLang="zh-CN" sz="1600" dirty="0"/>
          </a:p>
          <a:p>
            <a:pPr indent="446088" defTabSz="515938"/>
            <a:r>
              <a:rPr lang="en-US" altLang="zh-CN" sz="1600" dirty="0"/>
              <a:t>		</a:t>
            </a:r>
            <a:r>
              <a:rPr lang="zh-CN" altLang="zh-CN" sz="1600" dirty="0"/>
              <a:t>…</a:t>
            </a:r>
          </a:p>
          <a:p>
            <a:pPr indent="446088" defTabSz="515938"/>
            <a:r>
              <a:rPr lang="en-US" altLang="zh-CN" sz="1600" dirty="0"/>
              <a:t>    }</a:t>
            </a:r>
            <a:endParaRPr lang="zh-CN" altLang="zh-CN" sz="1600" dirty="0"/>
          </a:p>
          <a:p>
            <a:pPr indent="446088" defTabSz="515938"/>
            <a:r>
              <a:rPr lang="en-US" altLang="zh-CN" sz="1600" dirty="0"/>
              <a:t>    </a:t>
            </a:r>
            <a:r>
              <a:rPr lang="en-US" altLang="zh-CN" sz="1600" dirty="0" err="1"/>
              <a:t>TextEdit</a:t>
            </a:r>
            <a:r>
              <a:rPr lang="en-US" altLang="zh-CN" sz="1600" dirty="0"/>
              <a:t> {</a:t>
            </a:r>
            <a:endParaRPr lang="zh-CN" altLang="zh-CN" sz="1600" dirty="0"/>
          </a:p>
          <a:p>
            <a:pPr indent="446088" defTabSz="515938"/>
            <a:r>
              <a:rPr lang="en-US" altLang="zh-CN" sz="1600" dirty="0"/>
              <a:t>        id: </a:t>
            </a:r>
            <a:r>
              <a:rPr lang="en-US" altLang="zh-CN" sz="1600" dirty="0" err="1"/>
              <a:t>textEdit</a:t>
            </a:r>
            <a:endParaRPr lang="zh-CN" altLang="zh-CN" sz="1600" dirty="0"/>
          </a:p>
          <a:p>
            <a:pPr indent="446088" defTabSz="515938"/>
            <a:r>
              <a:rPr lang="en-US" altLang="zh-CN" sz="1600" dirty="0"/>
              <a:t>		</a:t>
            </a:r>
            <a:r>
              <a:rPr lang="zh-CN" altLang="zh-CN" sz="1600" dirty="0"/>
              <a:t>…</a:t>
            </a:r>
          </a:p>
          <a:p>
            <a:pPr indent="446088" defTabSz="515938"/>
            <a:r>
              <a:rPr lang="en-US" altLang="zh-CN" sz="1600" dirty="0"/>
              <a:t>    }</a:t>
            </a:r>
            <a:endParaRPr lang="zh-CN" altLang="zh-CN" sz="1600" dirty="0"/>
          </a:p>
          <a:p>
            <a:pPr indent="446088" defTabSz="515938"/>
            <a:r>
              <a:rPr lang="en-US" altLang="zh-CN" sz="1600" dirty="0"/>
              <a:t>}</a:t>
            </a:r>
            <a:endParaRPr lang="zh-CN" altLang="zh-CN" sz="1600" dirty="0"/>
          </a:p>
          <a:p>
            <a:pPr indent="446088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8694540"/>
      </p:ext>
    </p:extLst>
  </p:cSld>
  <p:clrMapOvr>
    <a:masterClrMapping/>
  </p:clrMapOvr>
  <p:transition spd="slow"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683568" y="3140968"/>
            <a:ext cx="8136904" cy="86409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Arial" charset="0"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19.1.3  QML</a:t>
            </a:r>
            <a:r>
              <a:rPr lang="zh-CN" altLang="zh-CN" dirty="0"/>
              <a:t>基本语法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052736"/>
            <a:ext cx="842493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>
              <a:lnSpc>
                <a:spcPct val="150000"/>
              </a:lnSpc>
            </a:pPr>
            <a:r>
              <a:rPr lang="zh-CN" altLang="zh-CN" dirty="0"/>
              <a:t>这里把</a:t>
            </a:r>
            <a:r>
              <a:rPr lang="en-US" altLang="zh-CN" dirty="0" err="1"/>
              <a:t>MouseArea</a:t>
            </a:r>
            <a:r>
              <a:rPr lang="zh-CN" altLang="zh-CN" dirty="0"/>
              <a:t>看成</a:t>
            </a:r>
            <a:r>
              <a:rPr lang="en-US" altLang="zh-CN" dirty="0"/>
              <a:t>Rectangle</a:t>
            </a:r>
            <a:r>
              <a:rPr lang="zh-CN" altLang="zh-CN" dirty="0"/>
              <a:t>的一个属性（</a:t>
            </a:r>
            <a:r>
              <a:rPr lang="en-US" altLang="zh-CN" dirty="0"/>
              <a:t>QML</a:t>
            </a:r>
            <a:r>
              <a:rPr lang="zh-CN" altLang="zh-CN" dirty="0"/>
              <a:t>中的子对象也可视为其父对象的属性），取其</a:t>
            </a:r>
            <a:r>
              <a:rPr lang="en-US" altLang="zh-CN" dirty="0"/>
              <a:t>id</a:t>
            </a:r>
            <a:r>
              <a:rPr lang="zh-CN" altLang="zh-CN" dirty="0"/>
              <a:t>（</a:t>
            </a:r>
            <a:r>
              <a:rPr lang="en-US" altLang="zh-CN" dirty="0" err="1"/>
              <a:t>mouseArea</a:t>
            </a:r>
            <a:r>
              <a:rPr lang="zh-CN" altLang="zh-CN" dirty="0"/>
              <a:t>）为属性名，并给它定义一个别名“</a:t>
            </a:r>
            <a:r>
              <a:rPr lang="en-US" altLang="zh-CN" dirty="0" err="1"/>
              <a:t>mouseArea</a:t>
            </a:r>
            <a:r>
              <a:rPr lang="zh-CN" altLang="zh-CN" dirty="0"/>
              <a:t>”，这么做的目的是为了在外部</a:t>
            </a:r>
            <a:r>
              <a:rPr lang="en-US" altLang="zh-CN" dirty="0"/>
              <a:t>QML</a:t>
            </a:r>
            <a:r>
              <a:rPr lang="zh-CN" altLang="zh-CN" dirty="0"/>
              <a:t>文档（</a:t>
            </a:r>
            <a:r>
              <a:rPr lang="en-US" altLang="zh-CN" dirty="0" err="1"/>
              <a:t>main.qml</a:t>
            </a:r>
            <a:r>
              <a:rPr lang="zh-CN" altLang="zh-CN" dirty="0"/>
              <a:t>）中也能访问到</a:t>
            </a:r>
            <a:r>
              <a:rPr lang="en-US" altLang="zh-CN" dirty="0" err="1"/>
              <a:t>MouseArea</a:t>
            </a:r>
            <a:r>
              <a:rPr lang="zh-CN" altLang="zh-CN" dirty="0"/>
              <a:t>。因为</a:t>
            </a:r>
            <a:r>
              <a:rPr lang="en-US" altLang="zh-CN" dirty="0" err="1"/>
              <a:t>MouseArea</a:t>
            </a:r>
            <a:r>
              <a:rPr lang="zh-CN" altLang="zh-CN" dirty="0"/>
              <a:t>内置有一个</a:t>
            </a:r>
            <a:r>
              <a:rPr lang="en-US" altLang="zh-CN" dirty="0" err="1"/>
              <a:t>onClicked</a:t>
            </a:r>
            <a:r>
              <a:rPr lang="zh-CN" altLang="zh-CN" dirty="0"/>
              <a:t>属性，它是一个回调（鼠标单击事件），定义了别名后，就可在</a:t>
            </a:r>
            <a:r>
              <a:rPr lang="en-US" altLang="zh-CN" dirty="0" err="1"/>
              <a:t>main.qml</a:t>
            </a:r>
            <a:r>
              <a:rPr lang="zh-CN" altLang="zh-CN" dirty="0"/>
              <a:t>代码中访问这个属性：</a:t>
            </a:r>
          </a:p>
          <a:p>
            <a:pPr indent="446088"/>
            <a:r>
              <a:rPr lang="en-US" altLang="zh-CN" dirty="0" err="1"/>
              <a:t>mouseArea.onClicked</a:t>
            </a:r>
            <a:r>
              <a:rPr lang="en-US" altLang="zh-CN" dirty="0"/>
              <a:t>: {</a:t>
            </a:r>
            <a:endParaRPr lang="zh-CN" altLang="zh-CN" dirty="0"/>
          </a:p>
          <a:p>
            <a:pPr indent="446088"/>
            <a:r>
              <a:rPr lang="en-US" altLang="zh-CN" dirty="0"/>
              <a:t>    console.log(</a:t>
            </a:r>
            <a:r>
              <a:rPr lang="en-US" altLang="zh-CN" dirty="0" err="1"/>
              <a:t>qsTr</a:t>
            </a:r>
            <a:r>
              <a:rPr lang="en-US" altLang="zh-CN" dirty="0"/>
              <a:t>('Clicked on background. Text: "' + </a:t>
            </a:r>
            <a:r>
              <a:rPr lang="en-US" altLang="zh-CN" dirty="0" err="1"/>
              <a:t>textEdit.text</a:t>
            </a:r>
            <a:r>
              <a:rPr lang="en-US" altLang="zh-CN" dirty="0"/>
              <a:t> + '"'))</a:t>
            </a:r>
            <a:endParaRPr lang="zh-CN" altLang="zh-CN" dirty="0"/>
          </a:p>
          <a:p>
            <a:pPr indent="446088"/>
            <a:r>
              <a:rPr lang="en-US" altLang="zh-CN" dirty="0"/>
              <a:t>}</a:t>
            </a:r>
            <a:endParaRPr lang="zh-CN" altLang="zh-CN" dirty="0"/>
          </a:p>
          <a:p>
            <a:pPr indent="446088">
              <a:lnSpc>
                <a:spcPct val="150000"/>
              </a:lnSpc>
            </a:pPr>
            <a:r>
              <a:rPr lang="zh-CN" altLang="zh-CN" dirty="0"/>
              <a:t>当单击事件发出时，就会执行</a:t>
            </a:r>
            <a:r>
              <a:rPr lang="en-US" altLang="zh-CN" dirty="0" err="1"/>
              <a:t>onClicked</a:t>
            </a:r>
            <a:r>
              <a:rPr lang="zh-CN" altLang="zh-CN" dirty="0"/>
              <a:t>中的代码，在开发环境底部的“应用程序输出”子窗口中输出文本“</a:t>
            </a:r>
            <a:r>
              <a:rPr lang="en-US" altLang="zh-CN" dirty="0" err="1"/>
              <a:t>qml</a:t>
            </a:r>
            <a:r>
              <a:rPr lang="en-US" altLang="zh-CN" dirty="0"/>
              <a:t>: Clicked on background. Text: "Hello World!"</a:t>
            </a:r>
            <a:r>
              <a:rPr lang="zh-CN" altLang="zh-CN" dirty="0"/>
              <a:t>”。同理，</a:t>
            </a:r>
            <a:r>
              <a:rPr lang="en-US" altLang="zh-CN" dirty="0" err="1"/>
              <a:t>TextEdit</a:t>
            </a:r>
            <a:r>
              <a:rPr lang="zh-CN" altLang="zh-CN" dirty="0"/>
              <a:t>也可看成</a:t>
            </a:r>
            <a:r>
              <a:rPr lang="en-US" altLang="zh-CN" dirty="0"/>
              <a:t>Rectangle</a:t>
            </a:r>
            <a:r>
              <a:rPr lang="zh-CN" altLang="zh-CN" dirty="0"/>
              <a:t>的一个属性，并为其定义别名和引用。</a:t>
            </a:r>
          </a:p>
          <a:p>
            <a:pPr indent="446088"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5837918"/>
      </p:ext>
    </p:extLst>
  </p:cSld>
  <p:clrMapOvr>
    <a:masterClrMapping/>
  </p:clrMapOvr>
  <p:transition spd="slow"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19.1.3  QML</a:t>
            </a:r>
            <a:r>
              <a:rPr lang="zh-CN" altLang="zh-CN" dirty="0"/>
              <a:t>基本语法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8280920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>
              <a:lnSpc>
                <a:spcPct val="150000"/>
              </a:lnSpc>
            </a:pPr>
            <a:r>
              <a:rPr lang="en-US" altLang="zh-CN" b="1" dirty="0">
                <a:solidFill>
                  <a:srgbClr val="00B0F0"/>
                </a:solidFill>
              </a:rPr>
              <a:t>4</a:t>
            </a:r>
            <a:r>
              <a:rPr lang="zh-CN" altLang="zh-CN" b="1" dirty="0">
                <a:solidFill>
                  <a:srgbClr val="00B0F0"/>
                </a:solidFill>
              </a:rPr>
              <a:t>．注释</a:t>
            </a:r>
          </a:p>
          <a:p>
            <a:pPr indent="446088">
              <a:lnSpc>
                <a:spcPct val="150000"/>
              </a:lnSpc>
            </a:pPr>
            <a:r>
              <a:rPr lang="en-US" altLang="zh-CN" dirty="0"/>
              <a:t>QML</a:t>
            </a:r>
            <a:r>
              <a:rPr lang="zh-CN" altLang="zh-CN" dirty="0"/>
              <a:t>文档的注释同</a:t>
            </a:r>
            <a:r>
              <a:rPr lang="en-US" altLang="zh-CN" dirty="0"/>
              <a:t>C/C++</a:t>
            </a:r>
            <a:r>
              <a:rPr lang="zh-CN" altLang="zh-CN" dirty="0"/>
              <a:t>、</a:t>
            </a:r>
            <a:r>
              <a:rPr lang="en-US" altLang="zh-CN" dirty="0"/>
              <a:t>JavaScript</a:t>
            </a:r>
            <a:r>
              <a:rPr lang="zh-CN" altLang="zh-CN" dirty="0"/>
              <a:t>代码的注释一样：</a:t>
            </a:r>
          </a:p>
          <a:p>
            <a:pPr indent="446088">
              <a:lnSpc>
                <a:spcPct val="150000"/>
              </a:lnSpc>
            </a:pPr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）单行注释使用“</a:t>
            </a:r>
            <a:r>
              <a:rPr lang="en-US" altLang="zh-CN" dirty="0"/>
              <a:t>//</a:t>
            </a:r>
            <a:r>
              <a:rPr lang="zh-CN" altLang="zh-CN" dirty="0"/>
              <a:t>”开始，在行的末尾结束。</a:t>
            </a:r>
          </a:p>
          <a:p>
            <a:pPr indent="446088">
              <a:lnSpc>
                <a:spcPct val="150000"/>
              </a:lnSpc>
            </a:pPr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）多行注释使用“</a:t>
            </a:r>
            <a:r>
              <a:rPr lang="en-US" altLang="zh-CN" dirty="0"/>
              <a:t>/*</a:t>
            </a:r>
            <a:r>
              <a:rPr lang="zh-CN" altLang="zh-CN" dirty="0"/>
              <a:t>”开始，使用“</a:t>
            </a:r>
            <a:r>
              <a:rPr lang="en-US" altLang="zh-CN" dirty="0"/>
              <a:t>*/</a:t>
            </a:r>
            <a:r>
              <a:rPr lang="zh-CN" altLang="zh-CN" dirty="0"/>
              <a:t>”结尾。</a:t>
            </a:r>
          </a:p>
          <a:p>
            <a:pPr indent="446088"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3528207"/>
      </p:ext>
    </p:extLst>
  </p:cSld>
  <p:clrMapOvr>
    <a:masterClrMapping/>
  </p:clrMapOvr>
  <p:transition spd="slow">
    <p:randomBar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19.2  QML</a:t>
            </a:r>
            <a:r>
              <a:rPr lang="zh-CN" altLang="zh-CN" dirty="0"/>
              <a:t>可视</a:t>
            </a:r>
            <a:r>
              <a:rPr lang="zh-CN" altLang="zh-CN" dirty="0" smtClean="0"/>
              <a:t>元素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8424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en-US" altLang="zh-CN" sz="2000" b="1" dirty="0">
                <a:solidFill>
                  <a:srgbClr val="C00000"/>
                </a:solidFill>
              </a:rPr>
              <a:t>19.2.1  Rectangle</a:t>
            </a:r>
            <a:r>
              <a:rPr lang="zh-CN" altLang="zh-CN" sz="2000" b="1" dirty="0">
                <a:solidFill>
                  <a:srgbClr val="C00000"/>
                </a:solidFill>
              </a:rPr>
              <a:t>（矩形）元素</a:t>
            </a:r>
          </a:p>
          <a:p>
            <a:pPr indent="446088"/>
            <a:r>
              <a:rPr lang="zh-CN" altLang="zh-CN" b="1" u="sng" dirty="0"/>
              <a:t>【例】</a:t>
            </a:r>
            <a:r>
              <a:rPr lang="zh-CN" altLang="zh-CN" u="sng" dirty="0"/>
              <a:t>（简单）</a:t>
            </a:r>
            <a:r>
              <a:rPr lang="zh-CN" altLang="zh-CN" dirty="0"/>
              <a:t>（</a:t>
            </a:r>
            <a:r>
              <a:rPr lang="en-US" altLang="zh-CN" dirty="0"/>
              <a:t>CH1902</a:t>
            </a:r>
            <a:r>
              <a:rPr lang="zh-CN" altLang="zh-CN" dirty="0"/>
              <a:t>）在窗口中绘制矩形，运行效果如图</a:t>
            </a:r>
            <a:r>
              <a:rPr lang="en-US" altLang="zh-CN" dirty="0"/>
              <a:t>19.7</a:t>
            </a:r>
            <a:r>
              <a:rPr lang="zh-CN" altLang="zh-CN" dirty="0"/>
              <a:t>所示。</a:t>
            </a:r>
          </a:p>
          <a:p>
            <a:pPr indent="446088"/>
            <a:endParaRPr lang="zh-CN" altLang="en-US" dirty="0"/>
          </a:p>
        </p:txBody>
      </p:sp>
      <p:pic>
        <p:nvPicPr>
          <p:cNvPr id="717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060848"/>
            <a:ext cx="2376264" cy="2311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4437112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b="1" dirty="0" smtClean="0">
                <a:solidFill>
                  <a:srgbClr val="00B050"/>
                </a:solidFill>
              </a:rPr>
              <a:t>实现</a:t>
            </a:r>
            <a:r>
              <a:rPr lang="zh-CN" altLang="zh-CN" b="1" dirty="0">
                <a:solidFill>
                  <a:srgbClr val="00B050"/>
                </a:solidFill>
              </a:rPr>
              <a:t>步骤如下。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）新建</a:t>
            </a:r>
            <a:r>
              <a:rPr lang="en-US" altLang="zh-CN" dirty="0"/>
              <a:t>QML</a:t>
            </a:r>
            <a:r>
              <a:rPr lang="zh-CN" altLang="zh-CN" dirty="0"/>
              <a:t>应用程序，项目名称为“</a:t>
            </a:r>
            <a:r>
              <a:rPr lang="en-US" altLang="zh-CN" dirty="0"/>
              <a:t>Rectangle</a:t>
            </a:r>
            <a:r>
              <a:rPr lang="zh-CN" altLang="zh-CN" dirty="0"/>
              <a:t>”。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）双击项目</a:t>
            </a:r>
            <a:r>
              <a:rPr lang="zh-CN" altLang="zh-CN" dirty="0">
                <a:hlinkClick r:id="rId3" action="ppaction://hlinkfile"/>
              </a:rPr>
              <a:t>视图打开</a:t>
            </a:r>
            <a:r>
              <a:rPr lang="en-US" altLang="zh-CN" dirty="0" err="1">
                <a:hlinkClick r:id="rId3" action="ppaction://hlinkfile"/>
              </a:rPr>
              <a:t>MainForm.ui.qml</a:t>
            </a:r>
            <a:r>
              <a:rPr lang="zh-CN" altLang="zh-CN" dirty="0">
                <a:hlinkClick r:id="rId3" action="ppaction://hlinkfile"/>
              </a:rPr>
              <a:t>文件，修改代码如下：</a:t>
            </a:r>
            <a:endParaRPr lang="zh-CN" altLang="zh-CN" dirty="0"/>
          </a:p>
          <a:p>
            <a:pPr indent="446088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5074497"/>
      </p:ext>
    </p:extLst>
  </p:cSld>
  <p:clrMapOvr>
    <a:masterClrMapping/>
  </p:clrMapOvr>
  <p:transition spd="slow"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755576" y="1628800"/>
            <a:ext cx="7920880" cy="381642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Arial" charset="0"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19.2.1  Rectangle</a:t>
            </a:r>
            <a:r>
              <a:rPr lang="zh-CN" altLang="zh-CN" dirty="0"/>
              <a:t>（矩形）</a:t>
            </a:r>
            <a:r>
              <a:rPr lang="zh-CN" altLang="zh-CN" dirty="0" smtClean="0"/>
              <a:t>元素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268760"/>
            <a:ext cx="82809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）双击打开</a:t>
            </a:r>
            <a:r>
              <a:rPr lang="en-US" altLang="zh-CN" dirty="0" err="1"/>
              <a:t>main.qml</a:t>
            </a:r>
            <a:r>
              <a:rPr lang="zh-CN" altLang="zh-CN" dirty="0"/>
              <a:t>文件，修改代码如下：</a:t>
            </a:r>
          </a:p>
          <a:p>
            <a:pPr indent="446088"/>
            <a:r>
              <a:rPr lang="en-US" altLang="zh-CN" dirty="0"/>
              <a:t>import </a:t>
            </a:r>
            <a:r>
              <a:rPr lang="en-US" altLang="zh-CN" dirty="0" err="1"/>
              <a:t>QtQuick</a:t>
            </a:r>
            <a:r>
              <a:rPr lang="en-US" altLang="zh-CN" dirty="0"/>
              <a:t> 2.7</a:t>
            </a:r>
            <a:endParaRPr lang="zh-CN" altLang="zh-CN" dirty="0"/>
          </a:p>
          <a:p>
            <a:pPr indent="446088"/>
            <a:r>
              <a:rPr lang="en-US" altLang="zh-CN" dirty="0"/>
              <a:t>import </a:t>
            </a:r>
            <a:r>
              <a:rPr lang="en-US" altLang="zh-CN" dirty="0" err="1"/>
              <a:t>QtQuick.Window</a:t>
            </a:r>
            <a:r>
              <a:rPr lang="en-US" altLang="zh-CN" dirty="0"/>
              <a:t> 2.2</a:t>
            </a:r>
            <a:endParaRPr lang="zh-CN" altLang="zh-CN" dirty="0"/>
          </a:p>
          <a:p>
            <a:pPr indent="446088"/>
            <a:r>
              <a:rPr lang="en-US" altLang="zh-CN" dirty="0"/>
              <a:t>Window {</a:t>
            </a:r>
            <a:endParaRPr lang="zh-CN" altLang="zh-CN" dirty="0"/>
          </a:p>
          <a:p>
            <a:pPr indent="446088"/>
            <a:r>
              <a:rPr lang="en-US" altLang="zh-CN" dirty="0"/>
              <a:t>    visible: true</a:t>
            </a:r>
            <a:endParaRPr lang="zh-CN" altLang="zh-CN" dirty="0"/>
          </a:p>
          <a:p>
            <a:pPr indent="446088"/>
            <a:r>
              <a:rPr lang="en-US" altLang="zh-CN" dirty="0"/>
              <a:t>    width: 250</a:t>
            </a:r>
            <a:endParaRPr lang="zh-CN" altLang="zh-CN" dirty="0"/>
          </a:p>
          <a:p>
            <a:pPr indent="446088"/>
            <a:r>
              <a:rPr lang="en-US" altLang="zh-CN" dirty="0"/>
              <a:t>    height: 220</a:t>
            </a:r>
            <a:endParaRPr lang="zh-CN" altLang="zh-CN" dirty="0"/>
          </a:p>
          <a:p>
            <a:pPr indent="446088"/>
            <a:r>
              <a:rPr lang="en-US" altLang="zh-CN" dirty="0"/>
              <a:t>    title: </a:t>
            </a:r>
            <a:r>
              <a:rPr lang="en-US" altLang="zh-CN" dirty="0" err="1"/>
              <a:t>qsTr</a:t>
            </a:r>
            <a:r>
              <a:rPr lang="en-US" altLang="zh-CN" dirty="0"/>
              <a:t>("Rectangle")</a:t>
            </a:r>
            <a:endParaRPr lang="zh-CN" altLang="zh-CN" dirty="0"/>
          </a:p>
          <a:p>
            <a:pPr indent="446088"/>
            <a:r>
              <a:rPr lang="en-US" altLang="zh-CN" dirty="0"/>
              <a:t>    </a:t>
            </a:r>
            <a:r>
              <a:rPr lang="en-US" altLang="zh-CN" dirty="0" err="1"/>
              <a:t>MainForm</a:t>
            </a:r>
            <a:r>
              <a:rPr lang="en-US" altLang="zh-CN" dirty="0"/>
              <a:t> {</a:t>
            </a:r>
            <a:endParaRPr lang="zh-CN" altLang="zh-CN" dirty="0"/>
          </a:p>
          <a:p>
            <a:pPr indent="446088"/>
            <a:r>
              <a:rPr lang="en-US" altLang="zh-CN" dirty="0"/>
              <a:t>        </a:t>
            </a:r>
            <a:r>
              <a:rPr lang="en-US" altLang="zh-CN" dirty="0" err="1"/>
              <a:t>anchors.fill</a:t>
            </a:r>
            <a:r>
              <a:rPr lang="en-US" altLang="zh-CN" dirty="0"/>
              <a:t>: parent</a:t>
            </a:r>
            <a:endParaRPr lang="zh-CN" altLang="zh-CN" dirty="0"/>
          </a:p>
          <a:p>
            <a:pPr indent="446088"/>
            <a:r>
              <a:rPr lang="en-US" altLang="zh-CN" dirty="0"/>
              <a:t>        </a:t>
            </a:r>
            <a:r>
              <a:rPr lang="en-US" altLang="zh-CN" dirty="0" err="1"/>
              <a:t>mouseArea.onClicked</a:t>
            </a:r>
            <a:r>
              <a:rPr lang="en-US" altLang="zh-CN" dirty="0"/>
              <a:t>: {</a:t>
            </a:r>
            <a:endParaRPr lang="zh-CN" altLang="zh-CN" dirty="0"/>
          </a:p>
          <a:p>
            <a:pPr indent="446088"/>
            <a:r>
              <a:rPr lang="en-US" altLang="zh-CN" dirty="0"/>
              <a:t>            </a:t>
            </a:r>
            <a:r>
              <a:rPr lang="en-US" altLang="zh-CN" dirty="0" err="1"/>
              <a:t>topRect.visible</a:t>
            </a:r>
            <a:r>
              <a:rPr lang="en-US" altLang="zh-CN" dirty="0"/>
              <a:t> = !</a:t>
            </a:r>
            <a:r>
              <a:rPr lang="en-US" altLang="zh-CN" dirty="0" err="1"/>
              <a:t>topRect.visible</a:t>
            </a:r>
            <a:r>
              <a:rPr lang="en-US" altLang="zh-CN" dirty="0"/>
              <a:t>     //</a:t>
            </a:r>
            <a:r>
              <a:rPr lang="zh-CN" altLang="zh-CN" dirty="0"/>
              <a:t>控制矩形对象的可见性</a:t>
            </a:r>
          </a:p>
          <a:p>
            <a:pPr indent="446088"/>
            <a:r>
              <a:rPr lang="en-US" altLang="zh-CN" dirty="0"/>
              <a:t>        }</a:t>
            </a:r>
            <a:endParaRPr lang="zh-CN" altLang="zh-CN" dirty="0"/>
          </a:p>
          <a:p>
            <a:pPr indent="446088"/>
            <a:r>
              <a:rPr lang="en-US" altLang="zh-CN" dirty="0"/>
              <a:t>    }</a:t>
            </a:r>
            <a:endParaRPr lang="zh-CN" altLang="zh-CN" dirty="0"/>
          </a:p>
          <a:p>
            <a:pPr indent="446088"/>
            <a:r>
              <a:rPr lang="en-US" altLang="zh-CN" dirty="0"/>
              <a:t>}</a:t>
            </a:r>
            <a:endParaRPr lang="zh-CN" altLang="zh-CN" dirty="0"/>
          </a:p>
          <a:p>
            <a:pPr indent="446088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1327592"/>
      </p:ext>
    </p:extLst>
  </p:cSld>
  <p:clrMapOvr>
    <a:masterClrMapping/>
  </p:clrMapOvr>
  <p:transition spd="slow">
    <p:randomBar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19.2.2  Image</a:t>
            </a:r>
            <a:r>
              <a:rPr lang="zh-CN" altLang="zh-CN" dirty="0"/>
              <a:t>（图像）元素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0384" y="1412776"/>
            <a:ext cx="8424936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>
              <a:lnSpc>
                <a:spcPct val="150000"/>
              </a:lnSpc>
            </a:pPr>
            <a:r>
              <a:rPr lang="zh-CN" altLang="zh-CN" b="1" u="sng" dirty="0"/>
              <a:t>【例】</a:t>
            </a:r>
            <a:r>
              <a:rPr lang="zh-CN" altLang="zh-CN" u="sng" dirty="0"/>
              <a:t>（简单）</a:t>
            </a:r>
            <a:r>
              <a:rPr lang="zh-CN" altLang="zh-CN" dirty="0"/>
              <a:t>（</a:t>
            </a:r>
            <a:r>
              <a:rPr lang="en-US" altLang="zh-CN" dirty="0"/>
              <a:t>CH1903</a:t>
            </a:r>
            <a:r>
              <a:rPr lang="zh-CN" altLang="zh-CN" dirty="0"/>
              <a:t>）将一张较大的风景照适当地缩小后显示在窗体中，运行效果如图</a:t>
            </a:r>
            <a:r>
              <a:rPr lang="en-US" altLang="zh-CN" dirty="0"/>
              <a:t>19.8</a:t>
            </a:r>
            <a:r>
              <a:rPr lang="zh-CN" altLang="zh-CN" dirty="0"/>
              <a:t>所示。</a:t>
            </a: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819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934" y="2276872"/>
            <a:ext cx="3108140" cy="2699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6714195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19.1  QML</a:t>
            </a:r>
            <a:r>
              <a:rPr lang="zh-CN" altLang="zh-CN" dirty="0" smtClean="0"/>
              <a:t>概述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835292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en-US" altLang="zh-CN" sz="2000" b="1" dirty="0">
                <a:solidFill>
                  <a:srgbClr val="C00000"/>
                </a:solidFill>
              </a:rPr>
              <a:t>19.1.1  </a:t>
            </a:r>
            <a:r>
              <a:rPr lang="zh-CN" altLang="zh-CN" sz="2000" b="1" dirty="0">
                <a:solidFill>
                  <a:srgbClr val="C00000"/>
                </a:solidFill>
              </a:rPr>
              <a:t>第一个</a:t>
            </a:r>
            <a:r>
              <a:rPr lang="en-US" altLang="zh-CN" sz="2000" b="1" dirty="0">
                <a:solidFill>
                  <a:srgbClr val="C00000"/>
                </a:solidFill>
              </a:rPr>
              <a:t>QML</a:t>
            </a:r>
            <a:r>
              <a:rPr lang="zh-CN" altLang="zh-CN" sz="2000" b="1" dirty="0">
                <a:solidFill>
                  <a:srgbClr val="C00000"/>
                </a:solidFill>
              </a:rPr>
              <a:t>程序</a:t>
            </a:r>
          </a:p>
          <a:p>
            <a:pPr indent="446088"/>
            <a:r>
              <a:rPr lang="zh-CN" altLang="zh-CN" b="1" u="sng" dirty="0"/>
              <a:t>【例】</a:t>
            </a:r>
            <a:r>
              <a:rPr lang="zh-CN" altLang="zh-CN" u="sng" dirty="0"/>
              <a:t>（简单）</a:t>
            </a:r>
            <a:r>
              <a:rPr lang="zh-CN" altLang="zh-CN" dirty="0"/>
              <a:t>（</a:t>
            </a:r>
            <a:r>
              <a:rPr lang="en-US" altLang="zh-CN" dirty="0"/>
              <a:t>CH1901</a:t>
            </a:r>
            <a:r>
              <a:rPr lang="zh-CN" altLang="zh-CN" dirty="0"/>
              <a:t>）这里先由一个最简单的</a:t>
            </a:r>
            <a:r>
              <a:rPr lang="en-US" altLang="zh-CN" dirty="0"/>
              <a:t>QML</a:t>
            </a:r>
            <a:r>
              <a:rPr lang="zh-CN" altLang="zh-CN" dirty="0"/>
              <a:t>程序入手，介绍</a:t>
            </a:r>
            <a:r>
              <a:rPr lang="en-US" altLang="zh-CN" dirty="0"/>
              <a:t>QML</a:t>
            </a:r>
            <a:r>
              <a:rPr lang="zh-CN" altLang="zh-CN" dirty="0"/>
              <a:t>的基本概念。创建</a:t>
            </a:r>
            <a:r>
              <a:rPr lang="en-US" altLang="zh-CN" dirty="0"/>
              <a:t>QML</a:t>
            </a:r>
            <a:r>
              <a:rPr lang="zh-CN" altLang="zh-CN" dirty="0"/>
              <a:t>应用程序，步骤如下。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）启动</a:t>
            </a:r>
            <a:r>
              <a:rPr lang="en-US" altLang="zh-CN" dirty="0" err="1"/>
              <a:t>Qt</a:t>
            </a:r>
            <a:r>
              <a:rPr lang="en-US" altLang="zh-CN" dirty="0"/>
              <a:t> Creator</a:t>
            </a:r>
            <a:r>
              <a:rPr lang="zh-CN" altLang="zh-CN" dirty="0"/>
              <a:t>，单击主菜单“文件”→“新建文件或项目</a:t>
            </a:r>
            <a:r>
              <a:rPr lang="en-US" altLang="zh-CN" dirty="0"/>
              <a:t>…</a:t>
            </a:r>
            <a:r>
              <a:rPr lang="zh-CN" altLang="zh-CN" dirty="0"/>
              <a:t>”项，弹出“</a:t>
            </a:r>
            <a:r>
              <a:rPr lang="en-US" altLang="zh-CN" dirty="0"/>
              <a:t>New File or Project</a:t>
            </a:r>
            <a:r>
              <a:rPr lang="zh-CN" altLang="zh-CN" dirty="0"/>
              <a:t>”对话框，如图</a:t>
            </a:r>
            <a:r>
              <a:rPr lang="en-US" altLang="zh-CN" dirty="0"/>
              <a:t>19.1</a:t>
            </a:r>
            <a:r>
              <a:rPr lang="zh-CN" altLang="zh-CN" dirty="0"/>
              <a:t>所示，选择项目“</a:t>
            </a:r>
            <a:r>
              <a:rPr lang="en-US" altLang="zh-CN" dirty="0"/>
              <a:t>Application</a:t>
            </a:r>
            <a:r>
              <a:rPr lang="zh-CN" altLang="zh-CN" dirty="0"/>
              <a:t>”下的“</a:t>
            </a:r>
            <a:r>
              <a:rPr lang="en-US" altLang="zh-CN" dirty="0" err="1"/>
              <a:t>Qt</a:t>
            </a:r>
            <a:r>
              <a:rPr lang="en-US" altLang="zh-CN" dirty="0"/>
              <a:t> Quick Application</a:t>
            </a:r>
            <a:r>
              <a:rPr lang="zh-CN" altLang="zh-CN" dirty="0"/>
              <a:t>”模板。</a:t>
            </a:r>
          </a:p>
          <a:p>
            <a:pPr indent="446088"/>
            <a:endParaRPr lang="zh-CN" altLang="en-US" dirty="0"/>
          </a:p>
        </p:txBody>
      </p:sp>
      <p:pic>
        <p:nvPicPr>
          <p:cNvPr id="1026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068960"/>
            <a:ext cx="4896544" cy="3045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0509799"/>
      </p:ext>
    </p:extLst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19.2.2  Image</a:t>
            </a:r>
            <a:r>
              <a:rPr lang="zh-CN" altLang="zh-CN" dirty="0"/>
              <a:t>（图像）元素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1196752"/>
            <a:ext cx="84969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b="1" dirty="0" smtClean="0">
                <a:solidFill>
                  <a:srgbClr val="00B050"/>
                </a:solidFill>
              </a:rPr>
              <a:t>实现</a:t>
            </a:r>
            <a:r>
              <a:rPr lang="zh-CN" altLang="zh-CN" b="1" dirty="0">
                <a:solidFill>
                  <a:srgbClr val="00B050"/>
                </a:solidFill>
              </a:rPr>
              <a:t>步骤如下。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）新建</a:t>
            </a:r>
            <a:r>
              <a:rPr lang="en-US" altLang="zh-CN" dirty="0"/>
              <a:t>QML</a:t>
            </a:r>
            <a:r>
              <a:rPr lang="zh-CN" altLang="zh-CN" dirty="0"/>
              <a:t>应用程序，项目名称为“</a:t>
            </a:r>
            <a:r>
              <a:rPr lang="en-US" altLang="zh-CN" dirty="0"/>
              <a:t>Image</a:t>
            </a:r>
            <a:r>
              <a:rPr lang="zh-CN" altLang="zh-CN" dirty="0"/>
              <a:t>”。</a:t>
            </a:r>
          </a:p>
          <a:p>
            <a:pPr indent="446088"/>
            <a:r>
              <a:rPr lang="zh-CN" altLang="zh-CN" dirty="0" smtClean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）在项目工程目录中建一个</a:t>
            </a:r>
            <a:r>
              <a:rPr lang="en-US" altLang="zh-CN" dirty="0"/>
              <a:t>images</a:t>
            </a:r>
            <a:r>
              <a:rPr lang="zh-CN" altLang="zh-CN" dirty="0"/>
              <a:t>文件夹，其中放入一张照片，照片用数码相机拍摄（尺寸</a:t>
            </a:r>
            <a:r>
              <a:rPr lang="en-US" altLang="zh-CN" dirty="0"/>
              <a:t>980</a:t>
            </a:r>
            <a:r>
              <a:rPr lang="zh-CN" altLang="zh-CN" dirty="0"/>
              <a:t>×</a:t>
            </a:r>
            <a:r>
              <a:rPr lang="en-US" altLang="zh-CN" dirty="0"/>
              <a:t>751</a:t>
            </a:r>
            <a:r>
              <a:rPr lang="zh-CN" altLang="zh-CN" dirty="0"/>
              <a:t>），文件名为“栖霞山枫叶</a:t>
            </a:r>
            <a:r>
              <a:rPr lang="en-US" altLang="zh-CN" dirty="0"/>
              <a:t>.jpg</a:t>
            </a:r>
            <a:r>
              <a:rPr lang="zh-CN" altLang="zh-CN" dirty="0"/>
              <a:t>”。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）右击项目视图“资源”→“</a:t>
            </a:r>
            <a:r>
              <a:rPr lang="en-US" altLang="zh-CN" dirty="0" err="1"/>
              <a:t>qml.qrc</a:t>
            </a:r>
            <a:r>
              <a:rPr lang="zh-CN" altLang="zh-CN" dirty="0"/>
              <a:t>”下的“</a:t>
            </a:r>
            <a:r>
              <a:rPr lang="en-US" altLang="zh-CN" dirty="0"/>
              <a:t>/</a:t>
            </a:r>
            <a:r>
              <a:rPr lang="zh-CN" altLang="zh-CN" dirty="0"/>
              <a:t>”节点，选择“添加现有文件</a:t>
            </a:r>
            <a:r>
              <a:rPr lang="en-US" altLang="zh-CN" dirty="0"/>
              <a:t>…</a:t>
            </a:r>
            <a:r>
              <a:rPr lang="zh-CN" altLang="zh-CN" dirty="0"/>
              <a:t>”项，从弹出对话框中选择事先准备的“栖霞山枫叶</a:t>
            </a:r>
            <a:r>
              <a:rPr lang="en-US" altLang="zh-CN" dirty="0"/>
              <a:t>.jpg</a:t>
            </a:r>
            <a:r>
              <a:rPr lang="zh-CN" altLang="zh-CN" dirty="0"/>
              <a:t>”打开，如图</a:t>
            </a:r>
            <a:r>
              <a:rPr lang="en-US" altLang="zh-CN" dirty="0"/>
              <a:t>19.9</a:t>
            </a:r>
            <a:r>
              <a:rPr lang="zh-CN" altLang="zh-CN" dirty="0"/>
              <a:t>所示，将其加载到项目中。</a:t>
            </a:r>
          </a:p>
          <a:p>
            <a:pPr indent="446088"/>
            <a:endParaRPr lang="zh-CN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5997804"/>
              </p:ext>
            </p:extLst>
          </p:nvPr>
        </p:nvGraphicFramePr>
        <p:xfrm>
          <a:off x="2171142" y="3356992"/>
          <a:ext cx="4801716" cy="2768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" name="Visio" r:id="rId3" imgW="12200824" imgH="7076430" progId="Visio.Drawing.11">
                  <p:embed/>
                </p:oleObj>
              </mc:Choice>
              <mc:Fallback>
                <p:oleObj name="Visio" r:id="rId3" imgW="12200824" imgH="707643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1142" y="3356992"/>
                        <a:ext cx="4801716" cy="276899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91647348"/>
      </p:ext>
    </p:extLst>
  </p:cSld>
  <p:clrMapOvr>
    <a:masterClrMapping/>
  </p:clrMapOvr>
  <p:transition spd="slow">
    <p:randomBar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755576" y="1628800"/>
            <a:ext cx="7992888" cy="345638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Arial" charset="0"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19.2.2  Image</a:t>
            </a:r>
            <a:r>
              <a:rPr lang="zh-CN" altLang="zh-CN" dirty="0"/>
              <a:t>（图像）元素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835292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）打开</a:t>
            </a:r>
            <a:r>
              <a:rPr lang="en-US" altLang="zh-CN" dirty="0" err="1"/>
              <a:t>MainForm.ui.qml</a:t>
            </a:r>
            <a:r>
              <a:rPr lang="zh-CN" altLang="zh-CN" dirty="0"/>
              <a:t>文件，修改代码如下：</a:t>
            </a:r>
          </a:p>
          <a:p>
            <a:pPr indent="446088"/>
            <a:r>
              <a:rPr lang="zh-CN" altLang="zh-CN" sz="1600" dirty="0"/>
              <a:t>…</a:t>
            </a:r>
          </a:p>
          <a:p>
            <a:pPr indent="446088"/>
            <a:r>
              <a:rPr lang="en-US" altLang="zh-CN" sz="1600" dirty="0"/>
              <a:t>Rectangle {</a:t>
            </a:r>
            <a:endParaRPr lang="zh-CN" altLang="zh-CN" sz="1600" dirty="0"/>
          </a:p>
          <a:p>
            <a:pPr indent="446088"/>
            <a:r>
              <a:rPr lang="en-US" altLang="zh-CN" sz="1600" dirty="0"/>
              <a:t>	</a:t>
            </a:r>
            <a:r>
              <a:rPr lang="zh-CN" altLang="zh-CN" sz="1600" dirty="0"/>
              <a:t>…</a:t>
            </a:r>
          </a:p>
          <a:p>
            <a:pPr indent="446088"/>
            <a:r>
              <a:rPr lang="en-US" altLang="zh-CN" sz="1600" dirty="0"/>
              <a:t>    Image {</a:t>
            </a:r>
            <a:endParaRPr lang="zh-CN" altLang="zh-CN" sz="1600" dirty="0"/>
          </a:p>
          <a:p>
            <a:pPr indent="446088"/>
            <a:r>
              <a:rPr lang="en-US" altLang="zh-CN" sz="1600" dirty="0" smtClean="0"/>
              <a:t>	  </a:t>
            </a:r>
            <a:r>
              <a:rPr lang="en-US" altLang="zh-CN" sz="1600" dirty="0"/>
              <a:t>//</a:t>
            </a:r>
            <a:r>
              <a:rPr lang="zh-CN" altLang="zh-CN" sz="1600" dirty="0"/>
              <a:t>图像在窗口的位置坐标</a:t>
            </a:r>
          </a:p>
          <a:p>
            <a:pPr indent="446088"/>
            <a:r>
              <a:rPr lang="en-US" altLang="zh-CN" sz="1600" dirty="0"/>
              <a:t>       x: 20</a:t>
            </a:r>
            <a:endParaRPr lang="zh-CN" altLang="zh-CN" sz="1600" dirty="0"/>
          </a:p>
          <a:p>
            <a:pPr indent="446088"/>
            <a:r>
              <a:rPr lang="en-US" altLang="zh-CN" sz="1600" dirty="0"/>
              <a:t>       y: 20</a:t>
            </a:r>
            <a:endParaRPr lang="zh-CN" altLang="zh-CN" sz="1600" dirty="0"/>
          </a:p>
          <a:p>
            <a:pPr indent="446088"/>
            <a:r>
              <a:rPr lang="en-US" altLang="zh-CN" sz="1600" dirty="0"/>
              <a:t>	   //</a:t>
            </a:r>
            <a:r>
              <a:rPr lang="zh-CN" altLang="zh-CN" sz="1600" dirty="0"/>
              <a:t>宽和高均为原图的</a:t>
            </a:r>
            <a:r>
              <a:rPr lang="en-US" altLang="zh-CN" sz="1600" dirty="0"/>
              <a:t>1/4</a:t>
            </a:r>
            <a:endParaRPr lang="zh-CN" altLang="zh-CN" sz="1600" dirty="0"/>
          </a:p>
          <a:p>
            <a:pPr indent="446088"/>
            <a:r>
              <a:rPr lang="en-US" altLang="zh-CN" sz="1600" dirty="0"/>
              <a:t>       width: 980/4;height: 751/4		</a:t>
            </a:r>
            <a:r>
              <a:rPr lang="en-US" altLang="zh-CN" sz="1600" dirty="0" smtClean="0"/>
              <a:t>//(</a:t>
            </a:r>
            <a:r>
              <a:rPr lang="en-US" altLang="zh-CN" sz="1600" dirty="0"/>
              <a:t>a)</a:t>
            </a:r>
            <a:endParaRPr lang="zh-CN" altLang="zh-CN" sz="1600" dirty="0"/>
          </a:p>
          <a:p>
            <a:pPr indent="446088"/>
            <a:r>
              <a:rPr lang="en-US" altLang="zh-CN" sz="1600" dirty="0"/>
              <a:t>       source: "images/</a:t>
            </a:r>
            <a:r>
              <a:rPr lang="zh-CN" altLang="zh-CN" sz="1600" dirty="0"/>
              <a:t>栖霞山枫叶</a:t>
            </a:r>
            <a:r>
              <a:rPr lang="en-US" altLang="zh-CN" sz="1600" dirty="0"/>
              <a:t>.jpg"	</a:t>
            </a:r>
            <a:r>
              <a:rPr lang="en-US" altLang="zh-CN" sz="1600" dirty="0" smtClean="0"/>
              <a:t>//</a:t>
            </a:r>
            <a:r>
              <a:rPr lang="zh-CN" altLang="zh-CN" sz="1600" dirty="0"/>
              <a:t>图片路径</a:t>
            </a:r>
            <a:r>
              <a:rPr lang="en-US" altLang="zh-CN" sz="1600" dirty="0"/>
              <a:t>URL</a:t>
            </a:r>
            <a:endParaRPr lang="zh-CN" altLang="zh-CN" sz="1600" dirty="0"/>
          </a:p>
          <a:p>
            <a:pPr indent="446088"/>
            <a:r>
              <a:rPr lang="en-US" altLang="zh-CN" sz="1600" dirty="0"/>
              <a:t>       </a:t>
            </a:r>
            <a:r>
              <a:rPr lang="en-US" altLang="zh-CN" sz="1600" dirty="0" err="1"/>
              <a:t>fillMode</a:t>
            </a:r>
            <a:r>
              <a:rPr lang="en-US" altLang="zh-CN" sz="1600" dirty="0"/>
              <a:t>: </a:t>
            </a:r>
            <a:r>
              <a:rPr lang="en-US" altLang="zh-CN" sz="1600" dirty="0" err="1"/>
              <a:t>Image.PreserveAspectCrop</a:t>
            </a:r>
            <a:r>
              <a:rPr lang="en-US" altLang="zh-CN" sz="1600" dirty="0"/>
              <a:t>	</a:t>
            </a:r>
            <a:r>
              <a:rPr lang="en-US" altLang="zh-CN" sz="1600" dirty="0" smtClean="0"/>
              <a:t>//(</a:t>
            </a:r>
            <a:r>
              <a:rPr lang="en-US" altLang="zh-CN" sz="1600" dirty="0"/>
              <a:t>b)</a:t>
            </a:r>
            <a:endParaRPr lang="zh-CN" altLang="zh-CN" sz="1600" dirty="0"/>
          </a:p>
          <a:p>
            <a:pPr indent="446088"/>
            <a:r>
              <a:rPr lang="en-US" altLang="zh-CN" sz="1600" dirty="0"/>
              <a:t>       clip: true				</a:t>
            </a:r>
            <a:r>
              <a:rPr lang="en-US" altLang="zh-CN" sz="1600" dirty="0" smtClean="0"/>
              <a:t>//</a:t>
            </a:r>
            <a:r>
              <a:rPr lang="zh-CN" altLang="zh-CN" sz="1600" dirty="0"/>
              <a:t>避免所要渲染的图片超出元素范围</a:t>
            </a:r>
          </a:p>
          <a:p>
            <a:pPr indent="446088"/>
            <a:r>
              <a:rPr lang="en-US" altLang="zh-CN" sz="1600" dirty="0"/>
              <a:t>    }</a:t>
            </a:r>
            <a:endParaRPr lang="zh-CN" altLang="zh-CN" sz="1600" dirty="0"/>
          </a:p>
          <a:p>
            <a:pPr indent="446088"/>
            <a:r>
              <a:rPr lang="en-US" altLang="zh-CN" sz="1600" dirty="0"/>
              <a:t>}</a:t>
            </a:r>
            <a:endParaRPr lang="zh-CN" altLang="zh-CN" sz="1600" dirty="0"/>
          </a:p>
          <a:p>
            <a:pPr indent="446088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6970997"/>
      </p:ext>
    </p:extLst>
  </p:cSld>
  <p:clrMapOvr>
    <a:masterClrMapping/>
  </p:clrMapOvr>
  <p:transition spd="slow">
    <p:randomBar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19.2.3  Text</a:t>
            </a:r>
            <a:r>
              <a:rPr lang="zh-CN" altLang="zh-CN" dirty="0"/>
              <a:t>（文本）元素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2466" y="1447909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b="1" u="sng" dirty="0"/>
              <a:t>【例】</a:t>
            </a:r>
            <a:r>
              <a:rPr lang="zh-CN" altLang="zh-CN" u="sng" dirty="0"/>
              <a:t>（简单）</a:t>
            </a:r>
            <a:r>
              <a:rPr lang="zh-CN" altLang="zh-CN" dirty="0"/>
              <a:t>（</a:t>
            </a:r>
            <a:r>
              <a:rPr lang="en-US" altLang="zh-CN" dirty="0"/>
              <a:t>CH1904</a:t>
            </a:r>
            <a:r>
              <a:rPr lang="zh-CN" altLang="zh-CN" dirty="0"/>
              <a:t>）各种典型文字效果的演示，如图</a:t>
            </a:r>
            <a:r>
              <a:rPr lang="en-US" altLang="zh-CN" dirty="0"/>
              <a:t>19.10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</p:txBody>
      </p:sp>
      <p:pic>
        <p:nvPicPr>
          <p:cNvPr id="1024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15" y="1916832"/>
            <a:ext cx="2457747" cy="2029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9552" y="4237984"/>
            <a:ext cx="705678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>
              <a:lnSpc>
                <a:spcPct val="150000"/>
              </a:lnSpc>
            </a:pPr>
            <a:r>
              <a:rPr lang="zh-CN" altLang="zh-CN" b="1" dirty="0">
                <a:solidFill>
                  <a:srgbClr val="00B050"/>
                </a:solidFill>
              </a:rPr>
              <a:t>实现步骤如下。</a:t>
            </a:r>
          </a:p>
          <a:p>
            <a:pPr indent="446088">
              <a:lnSpc>
                <a:spcPct val="150000"/>
              </a:lnSpc>
            </a:pPr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）新建</a:t>
            </a:r>
            <a:r>
              <a:rPr lang="en-US" altLang="zh-CN" dirty="0"/>
              <a:t>QML</a:t>
            </a:r>
            <a:r>
              <a:rPr lang="zh-CN" altLang="zh-CN" dirty="0"/>
              <a:t>应用程序，项目名称为“</a:t>
            </a:r>
            <a:r>
              <a:rPr lang="en-US" altLang="zh-CN" dirty="0"/>
              <a:t>Text</a:t>
            </a:r>
            <a:r>
              <a:rPr lang="zh-CN" altLang="zh-CN" dirty="0"/>
              <a:t>”。</a:t>
            </a:r>
          </a:p>
          <a:p>
            <a:pPr indent="446088">
              <a:lnSpc>
                <a:spcPct val="150000"/>
              </a:lnSpc>
            </a:pPr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</a:t>
            </a:r>
            <a:r>
              <a:rPr lang="zh-CN" altLang="zh-CN" dirty="0">
                <a:hlinkClick r:id="rId3" action="ppaction://hlinkfile"/>
              </a:rPr>
              <a:t>打开</a:t>
            </a:r>
            <a:r>
              <a:rPr lang="en-US" altLang="zh-CN" dirty="0" err="1">
                <a:hlinkClick r:id="rId3" action="ppaction://hlinkfile"/>
              </a:rPr>
              <a:t>MainForm.ui.qml</a:t>
            </a:r>
            <a:r>
              <a:rPr lang="zh-CN" altLang="zh-CN" dirty="0">
                <a:hlinkClick r:id="rId3" action="ppaction://hlinkfile"/>
              </a:rPr>
              <a:t>文件，修改</a:t>
            </a:r>
            <a:r>
              <a:rPr lang="zh-CN" altLang="zh-CN" dirty="0" smtClean="0">
                <a:hlinkClick r:id="rId3" action="ppaction://hlinkfile"/>
              </a:rPr>
              <a:t>代码</a:t>
            </a:r>
            <a:r>
              <a:rPr lang="zh-CN" altLang="en-US" dirty="0" smtClean="0">
                <a:hlinkClick r:id="rId3" action="ppaction://hlinkfile"/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916319"/>
      </p:ext>
    </p:extLst>
  </p:cSld>
  <p:clrMapOvr>
    <a:masterClrMapping/>
  </p:clrMapOvr>
  <p:transition spd="slow">
    <p:randomBar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19.2.4  </a:t>
            </a:r>
            <a:r>
              <a:rPr lang="zh-CN" altLang="zh-CN" dirty="0"/>
              <a:t>自定义元素（组件）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5536" y="1340768"/>
            <a:ext cx="8352928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>
              <a:lnSpc>
                <a:spcPct val="150000"/>
              </a:lnSpc>
            </a:pPr>
            <a:r>
              <a:rPr lang="zh-CN" altLang="zh-CN" b="1" u="sng" dirty="0"/>
              <a:t>【例】</a:t>
            </a:r>
            <a:r>
              <a:rPr lang="zh-CN" altLang="zh-CN" u="sng" dirty="0"/>
              <a:t>（难度一般）</a:t>
            </a:r>
            <a:r>
              <a:rPr lang="zh-CN" altLang="zh-CN" dirty="0"/>
              <a:t>（</a:t>
            </a:r>
            <a:r>
              <a:rPr lang="en-US" altLang="zh-CN" dirty="0"/>
              <a:t>CH1905</a:t>
            </a:r>
            <a:r>
              <a:rPr lang="zh-CN" altLang="zh-CN" dirty="0"/>
              <a:t>）自定义创建一个</a:t>
            </a:r>
            <a:r>
              <a:rPr lang="en-US" altLang="zh-CN" dirty="0"/>
              <a:t>Button</a:t>
            </a:r>
            <a:r>
              <a:rPr lang="zh-CN" altLang="zh-CN" dirty="0"/>
              <a:t>组件并在主窗口中使用它，运行效果如图</a:t>
            </a:r>
            <a:r>
              <a:rPr lang="en-US" altLang="zh-CN" dirty="0"/>
              <a:t>19.11</a:t>
            </a:r>
            <a:r>
              <a:rPr lang="zh-CN" altLang="zh-CN" dirty="0"/>
              <a:t>所示。</a:t>
            </a: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11266" name="Picture 2" descr="19t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850" y="2492896"/>
            <a:ext cx="5820300" cy="1952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2072596"/>
      </p:ext>
    </p:extLst>
  </p:cSld>
  <p:clrMapOvr>
    <a:masterClrMapping/>
  </p:clrMapOvr>
  <p:transition spd="slow">
    <p:randomBar dir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19.2.4  </a:t>
            </a:r>
            <a:r>
              <a:rPr lang="zh-CN" altLang="zh-CN" dirty="0"/>
              <a:t>自定义元素（组件）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84249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539750"/>
            <a:r>
              <a:rPr lang="zh-CN" altLang="zh-CN" b="1" dirty="0" smtClean="0">
                <a:solidFill>
                  <a:srgbClr val="00B050"/>
                </a:solidFill>
              </a:rPr>
              <a:t>实现</a:t>
            </a:r>
            <a:r>
              <a:rPr lang="zh-CN" altLang="zh-CN" b="1" dirty="0">
                <a:solidFill>
                  <a:srgbClr val="00B050"/>
                </a:solidFill>
              </a:rPr>
              <a:t>步骤如下。</a:t>
            </a:r>
          </a:p>
          <a:p>
            <a:pPr indent="539750"/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）新建</a:t>
            </a:r>
            <a:r>
              <a:rPr lang="en-US" altLang="zh-CN" dirty="0"/>
              <a:t>QML</a:t>
            </a:r>
            <a:r>
              <a:rPr lang="zh-CN" altLang="zh-CN" dirty="0"/>
              <a:t>应用程序，项目名称为“</a:t>
            </a:r>
            <a:r>
              <a:rPr lang="en-US" altLang="zh-CN" dirty="0"/>
              <a:t>Custom</a:t>
            </a:r>
            <a:r>
              <a:rPr lang="zh-CN" altLang="zh-CN" dirty="0"/>
              <a:t>”。</a:t>
            </a:r>
          </a:p>
          <a:p>
            <a:pPr indent="539750"/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）右击项目视图“资源”→“</a:t>
            </a:r>
            <a:r>
              <a:rPr lang="en-US" altLang="zh-CN" dirty="0" err="1"/>
              <a:t>qml.qrc</a:t>
            </a:r>
            <a:r>
              <a:rPr lang="zh-CN" altLang="zh-CN" dirty="0"/>
              <a:t>”下的“</a:t>
            </a:r>
            <a:r>
              <a:rPr lang="en-US" altLang="zh-CN" dirty="0"/>
              <a:t>/</a:t>
            </a:r>
            <a:r>
              <a:rPr lang="zh-CN" altLang="zh-CN" dirty="0"/>
              <a:t>”节点，选择“添加新文件</a:t>
            </a:r>
            <a:r>
              <a:rPr lang="en-US" altLang="zh-CN" dirty="0"/>
              <a:t>…</a:t>
            </a:r>
            <a:r>
              <a:rPr lang="zh-CN" altLang="zh-CN" dirty="0"/>
              <a:t>”项，弹出“新建文件”对话框，如图</a:t>
            </a:r>
            <a:r>
              <a:rPr lang="en-US" altLang="zh-CN" dirty="0"/>
              <a:t>19.12</a:t>
            </a:r>
            <a:r>
              <a:rPr lang="zh-CN" altLang="zh-CN" dirty="0"/>
              <a:t>所示，选择文件和类“</a:t>
            </a:r>
            <a:r>
              <a:rPr lang="en-US" altLang="zh-CN" dirty="0" err="1"/>
              <a:t>Qt</a:t>
            </a:r>
            <a:r>
              <a:rPr lang="zh-CN" altLang="zh-CN" dirty="0"/>
              <a:t>”下的“</a:t>
            </a:r>
            <a:r>
              <a:rPr lang="en-US" altLang="zh-CN" dirty="0"/>
              <a:t>QML File(</a:t>
            </a:r>
            <a:r>
              <a:rPr lang="en-US" altLang="zh-CN" dirty="0" err="1"/>
              <a:t>Qt</a:t>
            </a:r>
            <a:r>
              <a:rPr lang="en-US" altLang="zh-CN" dirty="0"/>
              <a:t> Quick 2)</a:t>
            </a:r>
            <a:r>
              <a:rPr lang="zh-CN" altLang="zh-CN" dirty="0"/>
              <a:t>”模板。</a:t>
            </a:r>
          </a:p>
          <a:p>
            <a:pPr indent="539750"/>
            <a:endParaRPr lang="zh-CN" altLang="en-US" dirty="0"/>
          </a:p>
        </p:txBody>
      </p:sp>
      <p:pic>
        <p:nvPicPr>
          <p:cNvPr id="1229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708920"/>
            <a:ext cx="5328592" cy="3330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6803501"/>
      </p:ext>
    </p:extLst>
  </p:cSld>
  <p:clrMapOvr>
    <a:masterClrMapping/>
  </p:clrMapOvr>
  <p:transition spd="slow">
    <p:randomBar dir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19.2.4  </a:t>
            </a:r>
            <a:r>
              <a:rPr lang="zh-CN" altLang="zh-CN" dirty="0"/>
              <a:t>自定义元素（组件）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8424936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>
              <a:lnSpc>
                <a:spcPct val="150000"/>
              </a:lnSpc>
            </a:pPr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）单击“</a:t>
            </a:r>
            <a:r>
              <a:rPr lang="en-US" altLang="zh-CN" dirty="0"/>
              <a:t>Choose…</a:t>
            </a:r>
            <a:r>
              <a:rPr lang="zh-CN" altLang="zh-CN" dirty="0"/>
              <a:t>”按钮，在“</a:t>
            </a:r>
            <a:r>
              <a:rPr lang="en-US" altLang="zh-CN" dirty="0"/>
              <a:t>Location</a:t>
            </a:r>
            <a:r>
              <a:rPr lang="zh-CN" altLang="zh-CN" dirty="0"/>
              <a:t>”页输入文件名“</a:t>
            </a:r>
            <a:r>
              <a:rPr lang="en-US" altLang="zh-CN" dirty="0"/>
              <a:t>Button</a:t>
            </a:r>
            <a:r>
              <a:rPr lang="zh-CN" altLang="zh-CN" dirty="0"/>
              <a:t>”，并选择保存路径（本项目文件夹下），如图</a:t>
            </a:r>
            <a:r>
              <a:rPr lang="en-US" altLang="zh-CN" dirty="0"/>
              <a:t>19.13</a:t>
            </a:r>
            <a:r>
              <a:rPr lang="zh-CN" altLang="zh-CN" dirty="0"/>
              <a:t>所示。</a:t>
            </a: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1331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14" y="2135233"/>
            <a:ext cx="5880779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2844503"/>
      </p:ext>
    </p:extLst>
  </p:cSld>
  <p:clrMapOvr>
    <a:masterClrMapping/>
  </p:clrMapOvr>
  <p:transition spd="slow">
    <p:randomBar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611560" y="2134011"/>
            <a:ext cx="8208912" cy="324036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Arial" charset="0"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19.2.4  </a:t>
            </a:r>
            <a:r>
              <a:rPr lang="zh-CN" altLang="zh-CN" dirty="0"/>
              <a:t>自定义元素（组件）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1413931"/>
            <a:ext cx="849694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</a:t>
            </a:r>
            <a:r>
              <a:rPr lang="zh-CN" altLang="zh-CN" dirty="0">
                <a:hlinkClick r:id="rId2" action="ppaction://hlinkfile"/>
              </a:rPr>
              <a:t>打开</a:t>
            </a:r>
            <a:r>
              <a:rPr lang="en-US" altLang="zh-CN" dirty="0" err="1">
                <a:hlinkClick r:id="rId2" action="ppaction://hlinkfile"/>
              </a:rPr>
              <a:t>Button.qml</a:t>
            </a:r>
            <a:r>
              <a:rPr lang="zh-CN" altLang="zh-CN" dirty="0">
                <a:hlinkClick r:id="rId2" action="ppaction://hlinkfile"/>
              </a:rPr>
              <a:t>文件，编写</a:t>
            </a:r>
            <a:r>
              <a:rPr lang="zh-CN" altLang="zh-CN" dirty="0" smtClean="0">
                <a:hlinkClick r:id="rId2" action="ppaction://hlinkfile"/>
              </a:rPr>
              <a:t>代码</a:t>
            </a:r>
            <a:r>
              <a:rPr lang="zh-CN" altLang="en-US" dirty="0" smtClean="0">
                <a:hlinkClick r:id="rId2" action="ppaction://hlinkfile"/>
              </a:rPr>
              <a:t>。</a:t>
            </a:r>
            <a:endParaRPr lang="zh-CN" altLang="zh-CN" dirty="0"/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5</a:t>
            </a:r>
            <a:r>
              <a:rPr lang="zh-CN" altLang="zh-CN" dirty="0"/>
              <a:t>）打开</a:t>
            </a:r>
            <a:r>
              <a:rPr lang="en-US" altLang="zh-CN" dirty="0" err="1"/>
              <a:t>MainForm.ui.qml</a:t>
            </a:r>
            <a:r>
              <a:rPr lang="zh-CN" altLang="zh-CN" dirty="0"/>
              <a:t>文件，修改代码如下：</a:t>
            </a:r>
          </a:p>
          <a:p>
            <a:pPr indent="446088"/>
            <a:r>
              <a:rPr lang="zh-CN" altLang="zh-CN" dirty="0"/>
              <a:t>…</a:t>
            </a:r>
          </a:p>
          <a:p>
            <a:pPr indent="446088"/>
            <a:r>
              <a:rPr lang="en-US" altLang="zh-CN" dirty="0"/>
              <a:t>Rectangle {</a:t>
            </a:r>
            <a:endParaRPr lang="zh-CN" altLang="zh-CN" dirty="0"/>
          </a:p>
          <a:p>
            <a:pPr indent="446088"/>
            <a:r>
              <a:rPr lang="en-US" altLang="zh-CN" dirty="0"/>
              <a:t>	</a:t>
            </a:r>
            <a:r>
              <a:rPr lang="zh-CN" altLang="zh-CN" dirty="0"/>
              <a:t>…</a:t>
            </a:r>
          </a:p>
          <a:p>
            <a:pPr indent="446088"/>
            <a:r>
              <a:rPr lang="en-US" altLang="zh-CN" dirty="0"/>
              <a:t>    </a:t>
            </a:r>
            <a:r>
              <a:rPr lang="en-US" altLang="zh-CN" dirty="0" err="1"/>
              <a:t>MouseArea</a:t>
            </a:r>
            <a:r>
              <a:rPr lang="en-US" altLang="zh-CN" dirty="0"/>
              <a:t> {</a:t>
            </a:r>
            <a:endParaRPr lang="zh-CN" altLang="zh-CN" dirty="0"/>
          </a:p>
          <a:p>
            <a:pPr indent="446088"/>
            <a:r>
              <a:rPr lang="en-US" altLang="zh-CN" dirty="0"/>
              <a:t>        id: </a:t>
            </a:r>
            <a:r>
              <a:rPr lang="en-US" altLang="zh-CN" dirty="0" err="1"/>
              <a:t>mouseArea</a:t>
            </a:r>
            <a:endParaRPr lang="zh-CN" altLang="zh-CN" dirty="0"/>
          </a:p>
          <a:p>
            <a:pPr indent="446088"/>
            <a:r>
              <a:rPr lang="en-US" altLang="zh-CN" dirty="0"/>
              <a:t>        </a:t>
            </a:r>
            <a:r>
              <a:rPr lang="en-US" altLang="zh-CN" dirty="0" err="1"/>
              <a:t>anchors.fill</a:t>
            </a:r>
            <a:r>
              <a:rPr lang="en-US" altLang="zh-CN" dirty="0"/>
              <a:t>: parent</a:t>
            </a:r>
            <a:endParaRPr lang="zh-CN" altLang="zh-CN" dirty="0"/>
          </a:p>
          <a:p>
            <a:pPr indent="446088"/>
            <a:r>
              <a:rPr lang="en-US" altLang="zh-CN" dirty="0"/>
              <a:t>    }</a:t>
            </a:r>
            <a:endParaRPr lang="zh-CN" altLang="zh-CN" dirty="0"/>
          </a:p>
          <a:p>
            <a:pPr indent="446088"/>
            <a:r>
              <a:rPr lang="en-US" altLang="zh-CN" dirty="0"/>
              <a:t>    Button {									//</a:t>
            </a:r>
            <a:r>
              <a:rPr lang="zh-CN" altLang="zh-CN" dirty="0"/>
              <a:t>复用</a:t>
            </a:r>
            <a:r>
              <a:rPr lang="en-US" altLang="zh-CN" dirty="0"/>
              <a:t>Button</a:t>
            </a:r>
            <a:r>
              <a:rPr lang="zh-CN" altLang="zh-CN" dirty="0"/>
              <a:t>组件</a:t>
            </a:r>
          </a:p>
          <a:p>
            <a:pPr indent="446088"/>
            <a:r>
              <a:rPr lang="en-US" altLang="zh-CN" dirty="0"/>
              <a:t>        x: 25; y: 25</a:t>
            </a:r>
            <a:endParaRPr lang="zh-CN" altLang="zh-CN" dirty="0"/>
          </a:p>
          <a:p>
            <a:pPr indent="446088"/>
            <a:r>
              <a:rPr lang="en-US" altLang="zh-CN" dirty="0"/>
              <a:t>    }</a:t>
            </a:r>
            <a:endParaRPr lang="zh-CN" altLang="zh-CN" dirty="0"/>
          </a:p>
          <a:p>
            <a:pPr indent="446088"/>
            <a:r>
              <a:rPr lang="en-US" altLang="zh-CN" dirty="0"/>
              <a:t>}</a:t>
            </a:r>
            <a:endParaRPr lang="zh-CN" altLang="zh-CN" dirty="0"/>
          </a:p>
          <a:p>
            <a:pPr indent="446088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9861947"/>
      </p:ext>
    </p:extLst>
  </p:cSld>
  <p:clrMapOvr>
    <a:masterClrMapping/>
  </p:clrMapOvr>
  <p:transition spd="slow">
    <p:randomBar dir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19.3  QML</a:t>
            </a:r>
            <a:r>
              <a:rPr lang="zh-CN" altLang="zh-CN" dirty="0"/>
              <a:t>元素布局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484784"/>
            <a:ext cx="842493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>
              <a:lnSpc>
                <a:spcPct val="150000"/>
              </a:lnSpc>
            </a:pPr>
            <a:r>
              <a:rPr lang="en-US" altLang="zh-CN" sz="2000" b="1" dirty="0">
                <a:solidFill>
                  <a:srgbClr val="C00000"/>
                </a:solidFill>
              </a:rPr>
              <a:t>19.3.1  Positioner</a:t>
            </a:r>
            <a:r>
              <a:rPr lang="zh-CN" altLang="zh-CN" sz="2000" b="1" dirty="0">
                <a:solidFill>
                  <a:srgbClr val="C00000"/>
                </a:solidFill>
              </a:rPr>
              <a:t>（定位器）</a:t>
            </a:r>
          </a:p>
          <a:p>
            <a:pPr indent="446088">
              <a:lnSpc>
                <a:spcPct val="150000"/>
              </a:lnSpc>
            </a:pPr>
            <a:r>
              <a:rPr lang="en-US" altLang="zh-CN" b="1" dirty="0">
                <a:solidFill>
                  <a:srgbClr val="00B0F0"/>
                </a:solidFill>
              </a:rPr>
              <a:t>1</a:t>
            </a:r>
            <a:r>
              <a:rPr lang="zh-CN" altLang="zh-CN" b="1" dirty="0">
                <a:solidFill>
                  <a:srgbClr val="00B0F0"/>
                </a:solidFill>
              </a:rPr>
              <a:t>．行列、网格定位</a:t>
            </a:r>
          </a:p>
          <a:p>
            <a:pPr indent="446088">
              <a:lnSpc>
                <a:spcPct val="150000"/>
              </a:lnSpc>
            </a:pPr>
            <a:r>
              <a:rPr lang="zh-CN" altLang="zh-CN" b="1" u="sng" dirty="0"/>
              <a:t>【例】</a:t>
            </a:r>
            <a:r>
              <a:rPr lang="zh-CN" altLang="zh-CN" u="sng" dirty="0"/>
              <a:t>（简单）</a:t>
            </a:r>
            <a:r>
              <a:rPr lang="zh-CN" altLang="zh-CN" dirty="0"/>
              <a:t>（</a:t>
            </a:r>
            <a:r>
              <a:rPr lang="en-US" altLang="zh-CN" dirty="0"/>
              <a:t>CH1906</a:t>
            </a:r>
            <a:r>
              <a:rPr lang="zh-CN" altLang="zh-CN" dirty="0"/>
              <a:t>）行列和网格定位分别使用</a:t>
            </a:r>
            <a:r>
              <a:rPr lang="en-US" altLang="zh-CN" dirty="0"/>
              <a:t>Row</a:t>
            </a:r>
            <a:r>
              <a:rPr lang="zh-CN" altLang="zh-CN" dirty="0"/>
              <a:t>、</a:t>
            </a:r>
            <a:r>
              <a:rPr lang="en-US" altLang="zh-CN" dirty="0"/>
              <a:t>Column</a:t>
            </a:r>
            <a:r>
              <a:rPr lang="zh-CN" altLang="zh-CN" dirty="0"/>
              <a:t>和</a:t>
            </a:r>
            <a:r>
              <a:rPr lang="en-US" altLang="zh-CN" dirty="0"/>
              <a:t>Grid</a:t>
            </a:r>
            <a:r>
              <a:rPr lang="zh-CN" altLang="zh-CN" dirty="0"/>
              <a:t>元素，运行效果如图</a:t>
            </a:r>
            <a:r>
              <a:rPr lang="en-US" altLang="zh-CN" dirty="0"/>
              <a:t>19.14</a:t>
            </a:r>
            <a:r>
              <a:rPr lang="zh-CN" altLang="zh-CN" dirty="0"/>
              <a:t>所示。</a:t>
            </a:r>
          </a:p>
          <a:p>
            <a:pPr indent="446088"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14338" name="Picture 2" descr="19t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292475"/>
            <a:ext cx="4392488" cy="289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5547588"/>
      </p:ext>
    </p:extLst>
  </p:cSld>
  <p:clrMapOvr>
    <a:masterClrMapping/>
  </p:clrMapOvr>
  <p:transition spd="slow">
    <p:randomBar dir="vert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19.3.1  Positioner</a:t>
            </a:r>
            <a:r>
              <a:rPr lang="zh-CN" altLang="zh-CN" dirty="0"/>
              <a:t>（定位器</a:t>
            </a:r>
            <a:r>
              <a:rPr lang="zh-CN" altLang="zh-CN" dirty="0" smtClean="0"/>
              <a:t>）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700808"/>
            <a:ext cx="849694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>
              <a:lnSpc>
                <a:spcPct val="150000"/>
              </a:lnSpc>
            </a:pPr>
            <a:r>
              <a:rPr lang="zh-CN" altLang="zh-CN" b="1" dirty="0" smtClean="0">
                <a:solidFill>
                  <a:srgbClr val="00B050"/>
                </a:solidFill>
              </a:rPr>
              <a:t>实现</a:t>
            </a:r>
            <a:r>
              <a:rPr lang="zh-CN" altLang="zh-CN" b="1" dirty="0">
                <a:solidFill>
                  <a:srgbClr val="00B050"/>
                </a:solidFill>
              </a:rPr>
              <a:t>步骤如下。</a:t>
            </a:r>
          </a:p>
          <a:p>
            <a:pPr indent="446088">
              <a:lnSpc>
                <a:spcPct val="150000"/>
              </a:lnSpc>
            </a:pPr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）新建</a:t>
            </a:r>
            <a:r>
              <a:rPr lang="en-US" altLang="zh-CN" dirty="0"/>
              <a:t>QML</a:t>
            </a:r>
            <a:r>
              <a:rPr lang="zh-CN" altLang="zh-CN" dirty="0"/>
              <a:t>应用程序，项目名称为“</a:t>
            </a:r>
            <a:r>
              <a:rPr lang="en-US" altLang="zh-CN" dirty="0"/>
              <a:t>Positioner</a:t>
            </a:r>
            <a:r>
              <a:rPr lang="zh-CN" altLang="zh-CN" dirty="0"/>
              <a:t>”。</a:t>
            </a:r>
          </a:p>
          <a:p>
            <a:pPr indent="446088">
              <a:lnSpc>
                <a:spcPct val="150000"/>
              </a:lnSpc>
            </a:pPr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）按</a:t>
            </a:r>
            <a:r>
              <a:rPr lang="en-US" altLang="zh-CN" dirty="0"/>
              <a:t>19.2.4</a:t>
            </a:r>
            <a:r>
              <a:rPr lang="zh-CN" altLang="zh-CN" dirty="0"/>
              <a:t>节</a:t>
            </a:r>
            <a:r>
              <a:rPr lang="zh-CN" altLang="zh-CN" dirty="0">
                <a:hlinkClick r:id="rId2" action="ppaction://hlinkfile"/>
              </a:rPr>
              <a:t>所讲的方法定义红、绿、蓝三个矩形组件，代码</a:t>
            </a:r>
            <a:r>
              <a:rPr lang="zh-CN" altLang="zh-CN" dirty="0" smtClean="0">
                <a:hlinkClick r:id="rId2" action="ppaction://hlinkfile"/>
              </a:rPr>
              <a:t>分别</a:t>
            </a:r>
            <a:r>
              <a:rPr lang="zh-CN" altLang="en-US" dirty="0" smtClean="0">
                <a:hlinkClick r:id="rId2" action="ppaction://hlinkfile"/>
              </a:rPr>
              <a:t>。</a:t>
            </a:r>
            <a:endParaRPr lang="zh-CN" altLang="zh-CN" dirty="0"/>
          </a:p>
          <a:p>
            <a:pPr indent="446088">
              <a:lnSpc>
                <a:spcPct val="150000"/>
              </a:lnSpc>
            </a:pPr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</a:t>
            </a:r>
            <a:r>
              <a:rPr lang="zh-CN" altLang="zh-CN" dirty="0">
                <a:hlinkClick r:id="rId3" action="ppaction://hlinkfile"/>
              </a:rPr>
              <a:t>打开</a:t>
            </a:r>
            <a:r>
              <a:rPr lang="en-US" altLang="zh-CN" dirty="0" err="1">
                <a:hlinkClick r:id="rId3" action="ppaction://hlinkfile"/>
              </a:rPr>
              <a:t>MainForm.ui.qml</a:t>
            </a:r>
            <a:r>
              <a:rPr lang="zh-CN" altLang="zh-CN" dirty="0">
                <a:hlinkClick r:id="rId3" action="ppaction://hlinkfile"/>
              </a:rPr>
              <a:t>文件，修改</a:t>
            </a:r>
            <a:r>
              <a:rPr lang="zh-CN" altLang="zh-CN" dirty="0" smtClean="0">
                <a:hlinkClick r:id="rId3" action="ppaction://hlinkfile"/>
              </a:rPr>
              <a:t>代码</a:t>
            </a:r>
            <a:r>
              <a:rPr lang="zh-CN" altLang="en-US" dirty="0" smtClean="0">
                <a:hlinkClick r:id="rId3" action="ppaction://hlinkfile"/>
              </a:rPr>
              <a:t>。</a:t>
            </a:r>
            <a:endParaRPr lang="zh-CN" altLang="zh-CN" dirty="0"/>
          </a:p>
          <a:p>
            <a:pPr indent="446088"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7000985"/>
      </p:ext>
    </p:extLst>
  </p:cSld>
  <p:clrMapOvr>
    <a:masterClrMapping/>
  </p:clrMapOvr>
  <p:transition spd="slow">
    <p:randomBar dir="vert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19.3.1  Positioner</a:t>
            </a:r>
            <a:r>
              <a:rPr lang="zh-CN" altLang="zh-CN" dirty="0"/>
              <a:t>（定位器）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340768"/>
            <a:ext cx="83529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>
              <a:lnSpc>
                <a:spcPct val="150000"/>
              </a:lnSpc>
            </a:pPr>
            <a:r>
              <a:rPr lang="en-US" altLang="zh-CN" b="1" dirty="0">
                <a:solidFill>
                  <a:srgbClr val="00B0F0"/>
                </a:solidFill>
              </a:rPr>
              <a:t>2</a:t>
            </a:r>
            <a:r>
              <a:rPr lang="zh-CN" altLang="zh-CN" b="1" dirty="0">
                <a:solidFill>
                  <a:srgbClr val="00B0F0"/>
                </a:solidFill>
              </a:rPr>
              <a:t>．流定位（</a:t>
            </a:r>
            <a:r>
              <a:rPr lang="en-US" altLang="zh-CN" b="1" dirty="0">
                <a:solidFill>
                  <a:srgbClr val="00B0F0"/>
                </a:solidFill>
              </a:rPr>
              <a:t>Flow</a:t>
            </a:r>
            <a:r>
              <a:rPr lang="zh-CN" altLang="zh-CN" b="1" dirty="0">
                <a:solidFill>
                  <a:srgbClr val="00B0F0"/>
                </a:solidFill>
              </a:rPr>
              <a:t>）</a:t>
            </a:r>
          </a:p>
          <a:p>
            <a:pPr indent="446088">
              <a:lnSpc>
                <a:spcPct val="150000"/>
              </a:lnSpc>
            </a:pPr>
            <a:r>
              <a:rPr lang="zh-CN" altLang="zh-CN" b="1" u="sng" dirty="0"/>
              <a:t>【例】</a:t>
            </a:r>
            <a:r>
              <a:rPr lang="zh-CN" altLang="zh-CN" u="sng" dirty="0"/>
              <a:t>（简单）</a:t>
            </a:r>
            <a:r>
              <a:rPr lang="zh-CN" altLang="zh-CN" dirty="0"/>
              <a:t>（</a:t>
            </a:r>
            <a:r>
              <a:rPr lang="en-US" altLang="zh-CN" dirty="0"/>
              <a:t>CH1906</a:t>
            </a:r>
            <a:r>
              <a:rPr lang="zh-CN" altLang="zh-CN" dirty="0"/>
              <a:t>续）流定位使用</a:t>
            </a:r>
            <a:r>
              <a:rPr lang="en-US" altLang="zh-CN" dirty="0"/>
              <a:t>Flow</a:t>
            </a:r>
            <a:r>
              <a:rPr lang="zh-CN" altLang="zh-CN" dirty="0"/>
              <a:t>元素，运行效果如图</a:t>
            </a:r>
            <a:r>
              <a:rPr lang="en-US" altLang="zh-CN" dirty="0"/>
              <a:t>19.15</a:t>
            </a:r>
            <a:r>
              <a:rPr lang="zh-CN" altLang="zh-CN" dirty="0"/>
              <a:t>所示。</a:t>
            </a:r>
          </a:p>
          <a:p>
            <a:pPr indent="446088"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15362" name="Picture 2" descr="19t1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564904"/>
            <a:ext cx="6424939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486916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>
              <a:lnSpc>
                <a:spcPct val="150000"/>
              </a:lnSpc>
            </a:pPr>
            <a:r>
              <a:rPr lang="zh-CN" altLang="zh-CN" b="1" dirty="0" smtClean="0">
                <a:solidFill>
                  <a:srgbClr val="00B050"/>
                </a:solidFill>
              </a:rPr>
              <a:t>实现步骤如下。</a:t>
            </a:r>
          </a:p>
          <a:p>
            <a:pPr indent="446088">
              <a:lnSpc>
                <a:spcPct val="150000"/>
              </a:lnSpc>
            </a:pPr>
            <a:r>
              <a:rPr lang="zh-CN" altLang="zh-CN" dirty="0" smtClean="0"/>
              <a:t>（</a:t>
            </a:r>
            <a:r>
              <a:rPr lang="en-US" altLang="zh-CN" dirty="0" smtClean="0"/>
              <a:t>1</a:t>
            </a:r>
            <a:r>
              <a:rPr lang="zh-CN" altLang="zh-CN" dirty="0" smtClean="0"/>
              <a:t>）仍然使用上例的项目“</a:t>
            </a:r>
            <a:r>
              <a:rPr lang="en-US" altLang="zh-CN" dirty="0" smtClean="0"/>
              <a:t>Positioner</a:t>
            </a:r>
            <a:r>
              <a:rPr lang="zh-CN" altLang="zh-CN" dirty="0" smtClean="0"/>
              <a:t>”，在其基础上修改。</a:t>
            </a:r>
          </a:p>
          <a:p>
            <a:pPr indent="446088">
              <a:lnSpc>
                <a:spcPct val="150000"/>
              </a:lnSpc>
            </a:pPr>
            <a:r>
              <a:rPr lang="zh-CN" altLang="zh-CN" dirty="0" smtClean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</a:t>
            </a:r>
            <a:r>
              <a:rPr lang="zh-CN" altLang="zh-CN" dirty="0">
                <a:hlinkClick r:id="rId3" action="ppaction://hlinkfile"/>
              </a:rPr>
              <a:t>打开</a:t>
            </a:r>
            <a:r>
              <a:rPr lang="en-US" altLang="zh-CN" dirty="0" err="1">
                <a:hlinkClick r:id="rId3" action="ppaction://hlinkfile"/>
              </a:rPr>
              <a:t>MainForm.ui.qml</a:t>
            </a:r>
            <a:r>
              <a:rPr lang="zh-CN" altLang="zh-CN" dirty="0">
                <a:hlinkClick r:id="rId3" action="ppaction://hlinkfile"/>
              </a:rPr>
              <a:t>文件，修改</a:t>
            </a:r>
            <a:r>
              <a:rPr lang="zh-CN" altLang="zh-CN" dirty="0" smtClean="0">
                <a:hlinkClick r:id="rId3" action="ppaction://hlinkfile"/>
              </a:rPr>
              <a:t>代码</a:t>
            </a:r>
            <a:r>
              <a:rPr lang="zh-CN" altLang="en-US" dirty="0" smtClean="0">
                <a:hlinkClick r:id="rId3" action="ppaction://hlinkfile"/>
              </a:rPr>
              <a:t>。</a:t>
            </a:r>
            <a:endParaRPr lang="zh-CN" altLang="zh-CN" dirty="0"/>
          </a:p>
          <a:p>
            <a:pPr indent="446088"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3092530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19.1.1  </a:t>
            </a:r>
            <a:r>
              <a:rPr lang="zh-CN" altLang="zh-CN" dirty="0"/>
              <a:t>第一个</a:t>
            </a:r>
            <a:r>
              <a:rPr lang="en-US" altLang="zh-CN" dirty="0"/>
              <a:t>QML</a:t>
            </a:r>
            <a:r>
              <a:rPr lang="zh-CN" altLang="zh-CN" dirty="0" smtClean="0"/>
              <a:t>程序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9988" y="1268760"/>
            <a:ext cx="8496944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>
              <a:lnSpc>
                <a:spcPct val="150000"/>
              </a:lnSpc>
            </a:pPr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）单击“</a:t>
            </a:r>
            <a:r>
              <a:rPr lang="en-US" altLang="zh-CN" dirty="0"/>
              <a:t>Choose…</a:t>
            </a:r>
            <a:r>
              <a:rPr lang="zh-CN" altLang="zh-CN" dirty="0"/>
              <a:t>”按钮，在“</a:t>
            </a:r>
            <a:r>
              <a:rPr lang="en-US" altLang="zh-CN" dirty="0" err="1"/>
              <a:t>Qt</a:t>
            </a:r>
            <a:r>
              <a:rPr lang="en-US" altLang="zh-CN" dirty="0"/>
              <a:t> Quick Application</a:t>
            </a:r>
            <a:r>
              <a:rPr lang="zh-CN" altLang="zh-CN" dirty="0"/>
              <a:t>”对话框的“</a:t>
            </a:r>
            <a:r>
              <a:rPr lang="en-US" altLang="zh-CN" dirty="0"/>
              <a:t>Project Location</a:t>
            </a:r>
            <a:r>
              <a:rPr lang="zh-CN" altLang="zh-CN" dirty="0"/>
              <a:t>”页输入项目名称“</a:t>
            </a:r>
            <a:r>
              <a:rPr lang="en-US" altLang="zh-CN" dirty="0" err="1"/>
              <a:t>QmlDemo</a:t>
            </a:r>
            <a:r>
              <a:rPr lang="zh-CN" altLang="zh-CN" dirty="0"/>
              <a:t>”，并选择保存项目的路径，如图</a:t>
            </a:r>
            <a:r>
              <a:rPr lang="en-US" altLang="zh-CN" dirty="0"/>
              <a:t>19.2</a:t>
            </a:r>
            <a:r>
              <a:rPr lang="zh-CN" altLang="zh-CN" dirty="0"/>
              <a:t>所示。</a:t>
            </a: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205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725" y="2348880"/>
            <a:ext cx="5600776" cy="3469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7907464"/>
      </p:ext>
    </p:extLst>
  </p:cSld>
  <p:clrMapOvr>
    <a:masterClrMapping/>
  </p:clrMapOvr>
  <p:transition spd="slow">
    <p:randomBar dir="vert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19.3.1  Positioner</a:t>
            </a:r>
            <a:r>
              <a:rPr lang="zh-CN" altLang="zh-CN" dirty="0"/>
              <a:t>（定位器）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556792"/>
            <a:ext cx="8352928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>
              <a:lnSpc>
                <a:spcPct val="150000"/>
              </a:lnSpc>
            </a:pPr>
            <a:r>
              <a:rPr lang="en-US" altLang="zh-CN" b="1" dirty="0">
                <a:solidFill>
                  <a:srgbClr val="00B0F0"/>
                </a:solidFill>
              </a:rPr>
              <a:t>3</a:t>
            </a:r>
            <a:r>
              <a:rPr lang="zh-CN" altLang="zh-CN" b="1" dirty="0">
                <a:solidFill>
                  <a:srgbClr val="00B0F0"/>
                </a:solidFill>
              </a:rPr>
              <a:t>．重复器（</a:t>
            </a:r>
            <a:r>
              <a:rPr lang="en-US" altLang="zh-CN" b="1" dirty="0">
                <a:solidFill>
                  <a:srgbClr val="00B0F0"/>
                </a:solidFill>
              </a:rPr>
              <a:t>Repeater</a:t>
            </a:r>
            <a:r>
              <a:rPr lang="zh-CN" altLang="zh-CN" b="1" dirty="0">
                <a:solidFill>
                  <a:srgbClr val="00B0F0"/>
                </a:solidFill>
              </a:rPr>
              <a:t>）</a:t>
            </a:r>
          </a:p>
          <a:p>
            <a:pPr indent="446088">
              <a:lnSpc>
                <a:spcPct val="150000"/>
              </a:lnSpc>
            </a:pPr>
            <a:r>
              <a:rPr lang="zh-CN" altLang="zh-CN" b="1" u="sng" dirty="0"/>
              <a:t>【例】</a:t>
            </a:r>
            <a:r>
              <a:rPr lang="zh-CN" altLang="zh-CN" u="sng" dirty="0"/>
              <a:t>（简单）</a:t>
            </a:r>
            <a:r>
              <a:rPr lang="zh-CN" altLang="zh-CN" dirty="0"/>
              <a:t>（</a:t>
            </a:r>
            <a:r>
              <a:rPr lang="en-US" altLang="zh-CN" dirty="0"/>
              <a:t>CH1907</a:t>
            </a:r>
            <a:r>
              <a:rPr lang="zh-CN" altLang="zh-CN" dirty="0"/>
              <a:t>）</a:t>
            </a:r>
            <a:r>
              <a:rPr lang="en-US" altLang="zh-CN" dirty="0"/>
              <a:t>Repeater</a:t>
            </a:r>
            <a:r>
              <a:rPr lang="zh-CN" altLang="zh-CN" dirty="0"/>
              <a:t>结合</a:t>
            </a:r>
            <a:r>
              <a:rPr lang="en-US" altLang="zh-CN" dirty="0"/>
              <a:t>Grid</a:t>
            </a:r>
            <a:r>
              <a:rPr lang="zh-CN" altLang="zh-CN" dirty="0"/>
              <a:t>来排列一组矩形元素，运行效果如图</a:t>
            </a:r>
            <a:r>
              <a:rPr lang="en-US" altLang="zh-CN" dirty="0"/>
              <a:t>19.16</a:t>
            </a:r>
            <a:r>
              <a:rPr lang="zh-CN" altLang="zh-CN" dirty="0"/>
              <a:t>所示。</a:t>
            </a:r>
          </a:p>
          <a:p>
            <a:pPr indent="446088"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16386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964" y="2636911"/>
            <a:ext cx="2304256" cy="2100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1560" y="2852936"/>
            <a:ext cx="59766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9875">
              <a:lnSpc>
                <a:spcPct val="150000"/>
              </a:lnSpc>
            </a:pPr>
            <a:r>
              <a:rPr lang="zh-CN" altLang="zh-CN" b="1" dirty="0" smtClean="0">
                <a:solidFill>
                  <a:srgbClr val="00B050"/>
                </a:solidFill>
              </a:rPr>
              <a:t>实现</a:t>
            </a:r>
            <a:r>
              <a:rPr lang="zh-CN" altLang="zh-CN" b="1" dirty="0">
                <a:solidFill>
                  <a:srgbClr val="00B050"/>
                </a:solidFill>
              </a:rPr>
              <a:t>步骤如下。</a:t>
            </a:r>
          </a:p>
          <a:p>
            <a:pPr indent="269875">
              <a:lnSpc>
                <a:spcPct val="150000"/>
              </a:lnSpc>
            </a:pPr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）新建</a:t>
            </a:r>
            <a:r>
              <a:rPr lang="en-US" altLang="zh-CN" dirty="0"/>
              <a:t>QML</a:t>
            </a:r>
            <a:r>
              <a:rPr lang="zh-CN" altLang="zh-CN" dirty="0"/>
              <a:t>应用程序，项目名称为“</a:t>
            </a:r>
            <a:r>
              <a:rPr lang="en-US" altLang="zh-CN" dirty="0"/>
              <a:t>Repeater</a:t>
            </a:r>
            <a:r>
              <a:rPr lang="zh-CN" altLang="zh-CN" dirty="0"/>
              <a:t>”。</a:t>
            </a:r>
          </a:p>
          <a:p>
            <a:pPr indent="269875">
              <a:lnSpc>
                <a:spcPct val="150000"/>
              </a:lnSpc>
            </a:pPr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</a:t>
            </a:r>
            <a:r>
              <a:rPr lang="zh-CN" altLang="zh-CN" dirty="0">
                <a:hlinkClick r:id="rId3" action="ppaction://hlinkfile"/>
              </a:rPr>
              <a:t>打开</a:t>
            </a:r>
            <a:r>
              <a:rPr lang="en-US" altLang="zh-CN" dirty="0" err="1">
                <a:hlinkClick r:id="rId3" action="ppaction://hlinkfile"/>
              </a:rPr>
              <a:t>MainForm.ui.qml</a:t>
            </a:r>
            <a:r>
              <a:rPr lang="zh-CN" altLang="zh-CN" dirty="0">
                <a:hlinkClick r:id="rId3" action="ppaction://hlinkfile"/>
              </a:rPr>
              <a:t>文件，修改</a:t>
            </a:r>
            <a:r>
              <a:rPr lang="zh-CN" altLang="zh-CN" dirty="0" smtClean="0">
                <a:hlinkClick r:id="rId3" action="ppaction://hlinkfile"/>
              </a:rPr>
              <a:t>代码</a:t>
            </a:r>
            <a:r>
              <a:rPr lang="zh-CN" altLang="en-US" dirty="0" smtClean="0">
                <a:hlinkClick r:id="rId3" action="ppaction://hlinkfile"/>
              </a:rPr>
              <a:t>。</a:t>
            </a:r>
            <a:endParaRPr lang="zh-CN" altLang="zh-CN" dirty="0"/>
          </a:p>
          <a:p>
            <a:pPr indent="269875"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7928157"/>
      </p:ext>
    </p:extLst>
  </p:cSld>
  <p:clrMapOvr>
    <a:masterClrMapping/>
  </p:clrMapOvr>
  <p:transition spd="slow">
    <p:randomBar dir="vert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19.3.2  Anchor</a:t>
            </a:r>
            <a:r>
              <a:rPr lang="zh-CN" altLang="zh-CN" dirty="0"/>
              <a:t>（锚）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3528" y="1484784"/>
            <a:ext cx="8424936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>
              <a:lnSpc>
                <a:spcPct val="150000"/>
              </a:lnSpc>
            </a:pPr>
            <a:r>
              <a:rPr lang="zh-CN" altLang="zh-CN" dirty="0"/>
              <a:t>每一个元素都可以认为有一组无形的“锚线”：</a:t>
            </a:r>
            <a:r>
              <a:rPr lang="en-US" altLang="zh-CN" dirty="0"/>
              <a:t>left</a:t>
            </a:r>
            <a:r>
              <a:rPr lang="zh-CN" altLang="zh-CN" dirty="0"/>
              <a:t>、</a:t>
            </a:r>
            <a:r>
              <a:rPr lang="en-US" altLang="zh-CN" dirty="0" err="1"/>
              <a:t>horizontalCenter</a:t>
            </a:r>
            <a:r>
              <a:rPr lang="zh-CN" altLang="zh-CN" dirty="0"/>
              <a:t>、</a:t>
            </a:r>
            <a:r>
              <a:rPr lang="en-US" altLang="zh-CN" dirty="0"/>
              <a:t>right</a:t>
            </a:r>
            <a:r>
              <a:rPr lang="zh-CN" altLang="zh-CN" dirty="0"/>
              <a:t>、</a:t>
            </a:r>
            <a:r>
              <a:rPr lang="en-US" altLang="zh-CN" dirty="0"/>
              <a:t>top</a:t>
            </a:r>
            <a:r>
              <a:rPr lang="zh-CN" altLang="zh-CN" dirty="0"/>
              <a:t>、</a:t>
            </a:r>
            <a:r>
              <a:rPr lang="en-US" altLang="zh-CN" dirty="0" err="1"/>
              <a:t>verticalCenter</a:t>
            </a:r>
            <a:r>
              <a:rPr lang="zh-CN" altLang="zh-CN" dirty="0"/>
              <a:t>和</a:t>
            </a:r>
            <a:r>
              <a:rPr lang="en-US" altLang="zh-CN" dirty="0"/>
              <a:t>bottom</a:t>
            </a:r>
            <a:r>
              <a:rPr lang="zh-CN" altLang="zh-CN" dirty="0"/>
              <a:t>，如图</a:t>
            </a:r>
            <a:r>
              <a:rPr lang="en-US" altLang="zh-CN" dirty="0"/>
              <a:t>19.17</a:t>
            </a:r>
            <a:r>
              <a:rPr lang="zh-CN" altLang="zh-CN" dirty="0"/>
              <a:t>所示，</a:t>
            </a:r>
            <a:r>
              <a:rPr lang="en-US" altLang="zh-CN" dirty="0"/>
              <a:t>Text</a:t>
            </a:r>
            <a:r>
              <a:rPr lang="zh-CN" altLang="zh-CN" dirty="0"/>
              <a:t>元素还有一个</a:t>
            </a:r>
            <a:r>
              <a:rPr lang="en-US" altLang="zh-CN" dirty="0"/>
              <a:t>baseline</a:t>
            </a:r>
            <a:r>
              <a:rPr lang="zh-CN" altLang="zh-CN" dirty="0"/>
              <a:t>锚线（对于没有文本的元素，它与</a:t>
            </a:r>
            <a:r>
              <a:rPr lang="en-US" altLang="zh-CN" dirty="0"/>
              <a:t>top</a:t>
            </a:r>
            <a:r>
              <a:rPr lang="zh-CN" altLang="zh-CN" dirty="0"/>
              <a:t>相同）。</a:t>
            </a:r>
          </a:p>
          <a:p>
            <a:pPr indent="446088"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17410" name="Picture 2" descr="19t1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924944"/>
            <a:ext cx="3024336" cy="2377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091419"/>
      </p:ext>
    </p:extLst>
  </p:cSld>
  <p:clrMapOvr>
    <a:masterClrMapping/>
  </p:clrMapOvr>
  <p:transition spd="slow">
    <p:randomBar dir="vert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19.3.2  Anchor</a:t>
            </a:r>
            <a:r>
              <a:rPr lang="zh-CN" altLang="zh-CN" dirty="0"/>
              <a:t>（锚）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268760"/>
            <a:ext cx="8352928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>
              <a:lnSpc>
                <a:spcPct val="150000"/>
              </a:lnSpc>
            </a:pPr>
            <a:r>
              <a:rPr lang="zh-CN" altLang="zh-CN" dirty="0"/>
              <a:t>锚系统还允许为一个元素的锚指定边距（</a:t>
            </a:r>
            <a:r>
              <a:rPr lang="en-US" altLang="zh-CN" dirty="0"/>
              <a:t>margin</a:t>
            </a:r>
            <a:r>
              <a:rPr lang="zh-CN" altLang="zh-CN" dirty="0"/>
              <a:t>）和偏移（</a:t>
            </a:r>
            <a:r>
              <a:rPr lang="en-US" altLang="zh-CN" dirty="0"/>
              <a:t>offset</a:t>
            </a:r>
            <a:r>
              <a:rPr lang="zh-CN" altLang="zh-CN" dirty="0"/>
              <a:t>）。边距指定了元素锚到外边界的空间量，而偏移允许使用中心锚线来定位。一个元素可以通过</a:t>
            </a:r>
            <a:r>
              <a:rPr lang="en-US" altLang="zh-CN" dirty="0" err="1"/>
              <a:t>leftMargin</a:t>
            </a:r>
            <a:r>
              <a:rPr lang="zh-CN" altLang="zh-CN" dirty="0"/>
              <a:t>、</a:t>
            </a:r>
            <a:r>
              <a:rPr lang="en-US" altLang="zh-CN" dirty="0" err="1"/>
              <a:t>rightMargin</a:t>
            </a:r>
            <a:r>
              <a:rPr lang="zh-CN" altLang="zh-CN" dirty="0"/>
              <a:t>、</a:t>
            </a:r>
            <a:r>
              <a:rPr lang="en-US" altLang="zh-CN" dirty="0" err="1"/>
              <a:t>topMargin</a:t>
            </a:r>
            <a:r>
              <a:rPr lang="zh-CN" altLang="zh-CN" dirty="0"/>
              <a:t>和</a:t>
            </a:r>
            <a:r>
              <a:rPr lang="en-US" altLang="zh-CN" dirty="0" err="1"/>
              <a:t>bottomMargin</a:t>
            </a:r>
            <a:r>
              <a:rPr lang="zh-CN" altLang="zh-CN" dirty="0"/>
              <a:t>来独立地指定锚边距，如图</a:t>
            </a:r>
            <a:r>
              <a:rPr lang="en-US" altLang="zh-CN" dirty="0"/>
              <a:t>19.18</a:t>
            </a:r>
            <a:r>
              <a:rPr lang="zh-CN" altLang="zh-CN" dirty="0"/>
              <a:t>所示，也可以使用</a:t>
            </a:r>
            <a:r>
              <a:rPr lang="en-US" altLang="zh-CN" dirty="0" err="1"/>
              <a:t>anchor.margins</a:t>
            </a:r>
            <a:r>
              <a:rPr lang="zh-CN" altLang="zh-CN" dirty="0"/>
              <a:t>来为所有的</a:t>
            </a:r>
            <a:r>
              <a:rPr lang="en-US" altLang="zh-CN" dirty="0"/>
              <a:t>4</a:t>
            </a:r>
            <a:r>
              <a:rPr lang="zh-CN" altLang="zh-CN" dirty="0"/>
              <a:t>个锚指定相同的边距。</a:t>
            </a:r>
          </a:p>
          <a:p>
            <a:pPr indent="446088"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18434" name="Picture 2" descr="19t1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100" y="3140968"/>
            <a:ext cx="2908478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6601893"/>
      </p:ext>
    </p:extLst>
  </p:cSld>
  <p:clrMapOvr>
    <a:masterClrMapping/>
  </p:clrMapOvr>
  <p:transition spd="slow">
    <p:randomBar dir="vert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19.3.2  Anchor</a:t>
            </a:r>
            <a:r>
              <a:rPr lang="zh-CN" altLang="zh-CN" dirty="0"/>
              <a:t>（锚）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340768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>
              <a:lnSpc>
                <a:spcPct val="150000"/>
              </a:lnSpc>
            </a:pPr>
            <a:r>
              <a:rPr lang="zh-CN" altLang="zh-CN" b="1" u="sng" dirty="0"/>
              <a:t>【例】</a:t>
            </a:r>
            <a:r>
              <a:rPr lang="zh-CN" altLang="zh-CN" u="sng" dirty="0"/>
              <a:t>（难度一般）</a:t>
            </a:r>
            <a:r>
              <a:rPr lang="zh-CN" altLang="zh-CN" dirty="0"/>
              <a:t>（</a:t>
            </a:r>
            <a:r>
              <a:rPr lang="en-US" altLang="zh-CN" dirty="0"/>
              <a:t>CH1908</a:t>
            </a:r>
            <a:r>
              <a:rPr lang="zh-CN" altLang="zh-CN" dirty="0"/>
              <a:t>）使用</a:t>
            </a:r>
            <a:r>
              <a:rPr lang="en-US" altLang="zh-CN" dirty="0"/>
              <a:t>Anchor</a:t>
            </a:r>
            <a:r>
              <a:rPr lang="zh-CN" altLang="zh-CN" dirty="0"/>
              <a:t>布局一组矩形元素，并测试锚的特性，运行效果如图</a:t>
            </a:r>
            <a:r>
              <a:rPr lang="en-US" altLang="zh-CN" dirty="0"/>
              <a:t>19.19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</p:txBody>
      </p:sp>
      <p:pic>
        <p:nvPicPr>
          <p:cNvPr id="19458" name="Picture 2" descr="19T1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639" y="2541097"/>
            <a:ext cx="6624736" cy="2241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1651700"/>
      </p:ext>
    </p:extLst>
  </p:cSld>
  <p:clrMapOvr>
    <a:masterClrMapping/>
  </p:clrMapOvr>
  <p:transition spd="slow">
    <p:randomBar dir="vert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19.3.2  Anchor</a:t>
            </a:r>
            <a:r>
              <a:rPr lang="zh-CN" altLang="zh-CN" dirty="0"/>
              <a:t>（锚）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1268760"/>
            <a:ext cx="84249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b="1" dirty="0" smtClean="0">
                <a:solidFill>
                  <a:srgbClr val="00B050"/>
                </a:solidFill>
              </a:rPr>
              <a:t>实现</a:t>
            </a:r>
            <a:r>
              <a:rPr lang="zh-CN" altLang="zh-CN" b="1" dirty="0">
                <a:solidFill>
                  <a:srgbClr val="00B050"/>
                </a:solidFill>
              </a:rPr>
              <a:t>步骤如下。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）新建</a:t>
            </a:r>
            <a:r>
              <a:rPr lang="en-US" altLang="zh-CN" dirty="0"/>
              <a:t>QML</a:t>
            </a:r>
            <a:r>
              <a:rPr lang="zh-CN" altLang="zh-CN" dirty="0"/>
              <a:t>应用程序，项目名称为“</a:t>
            </a:r>
            <a:r>
              <a:rPr lang="en-US" altLang="zh-CN" dirty="0"/>
              <a:t>Anchor</a:t>
            </a:r>
            <a:r>
              <a:rPr lang="zh-CN" altLang="zh-CN" dirty="0"/>
              <a:t>”。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 smtClean="0"/>
              <a:t>）将</a:t>
            </a:r>
            <a:r>
              <a:rPr lang="zh-CN" altLang="zh-CN" dirty="0"/>
              <a:t>前面实例</a:t>
            </a:r>
            <a:r>
              <a:rPr lang="en-US" altLang="zh-CN" dirty="0"/>
              <a:t>CH1905</a:t>
            </a:r>
            <a:r>
              <a:rPr lang="zh-CN" altLang="zh-CN" dirty="0"/>
              <a:t>和</a:t>
            </a:r>
            <a:r>
              <a:rPr lang="en-US" altLang="zh-CN" dirty="0"/>
              <a:t>CH1906</a:t>
            </a:r>
            <a:r>
              <a:rPr lang="zh-CN" altLang="zh-CN" dirty="0"/>
              <a:t>中的源文件：</a:t>
            </a:r>
            <a:r>
              <a:rPr lang="en-US" altLang="zh-CN" dirty="0" err="1"/>
              <a:t>Button.qml</a:t>
            </a:r>
            <a:r>
              <a:rPr lang="zh-CN" altLang="zh-CN" dirty="0"/>
              <a:t>、</a:t>
            </a:r>
            <a:r>
              <a:rPr lang="en-US" altLang="zh-CN" dirty="0" err="1"/>
              <a:t>RedRectangle.qml</a:t>
            </a:r>
            <a:r>
              <a:rPr lang="zh-CN" altLang="zh-CN" dirty="0"/>
              <a:t>、</a:t>
            </a:r>
            <a:r>
              <a:rPr lang="en-US" altLang="zh-CN" dirty="0" err="1"/>
              <a:t>GreenRectangle.qml</a:t>
            </a:r>
            <a:r>
              <a:rPr lang="zh-CN" altLang="zh-CN" dirty="0"/>
              <a:t>以及</a:t>
            </a:r>
            <a:r>
              <a:rPr lang="en-US" altLang="zh-CN" dirty="0" err="1"/>
              <a:t>BlueRectangle.qml</a:t>
            </a:r>
            <a:r>
              <a:rPr lang="zh-CN" altLang="zh-CN" dirty="0"/>
              <a:t>复制到本项目目录下。右击项目视图“资源”→“</a:t>
            </a:r>
            <a:r>
              <a:rPr lang="en-US" altLang="zh-CN" dirty="0" err="1"/>
              <a:t>qml.qrc</a:t>
            </a:r>
            <a:r>
              <a:rPr lang="zh-CN" altLang="zh-CN" dirty="0"/>
              <a:t>”下的“</a:t>
            </a:r>
            <a:r>
              <a:rPr lang="en-US" altLang="zh-CN" dirty="0"/>
              <a:t>/</a:t>
            </a:r>
            <a:r>
              <a:rPr lang="zh-CN" altLang="zh-CN" dirty="0"/>
              <a:t>”节点，选择“添加现有文件</a:t>
            </a:r>
            <a:r>
              <a:rPr lang="en-US" altLang="zh-CN" dirty="0"/>
              <a:t>…</a:t>
            </a:r>
            <a:r>
              <a:rPr lang="zh-CN" altLang="zh-CN" dirty="0"/>
              <a:t>”项，弹出“添加现有文件”对话框，如图</a:t>
            </a:r>
            <a:r>
              <a:rPr lang="en-US" altLang="zh-CN" dirty="0"/>
              <a:t>19.20</a:t>
            </a:r>
            <a:r>
              <a:rPr lang="zh-CN" altLang="zh-CN" dirty="0"/>
              <a:t>所</a:t>
            </a:r>
            <a:r>
              <a:rPr lang="zh-CN" altLang="zh-CN" dirty="0" smtClean="0"/>
              <a:t>示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2048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924" y="3002090"/>
            <a:ext cx="5256584" cy="3086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583913"/>
      </p:ext>
    </p:extLst>
  </p:cSld>
  <p:clrMapOvr>
    <a:masterClrMapping/>
  </p:clrMapOvr>
  <p:transition spd="slow">
    <p:randomBar dir="vert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19.3.2  Anchor</a:t>
            </a:r>
            <a:r>
              <a:rPr lang="zh-CN" altLang="zh-CN" dirty="0"/>
              <a:t>（锚）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700808"/>
            <a:ext cx="835292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</a:t>
            </a:r>
            <a:r>
              <a:rPr lang="zh-CN" altLang="zh-CN" dirty="0">
                <a:hlinkClick r:id="rId2" action="ppaction://hlinkfile"/>
              </a:rPr>
              <a:t>打开</a:t>
            </a:r>
            <a:r>
              <a:rPr lang="en-US" altLang="zh-CN" dirty="0" err="1">
                <a:hlinkClick r:id="rId2" action="ppaction://hlinkfile"/>
              </a:rPr>
              <a:t>MainForm.ui.qml</a:t>
            </a:r>
            <a:r>
              <a:rPr lang="zh-CN" altLang="zh-CN" dirty="0">
                <a:hlinkClick r:id="rId2" action="ppaction://hlinkfile"/>
              </a:rPr>
              <a:t>文件，修改</a:t>
            </a:r>
            <a:r>
              <a:rPr lang="zh-CN" altLang="zh-CN" dirty="0" smtClean="0">
                <a:hlinkClick r:id="rId2" action="ppaction://hlinkfile"/>
              </a:rPr>
              <a:t>代码</a:t>
            </a:r>
            <a:r>
              <a:rPr lang="zh-CN" altLang="en-US" dirty="0" smtClean="0">
                <a:hlinkClick r:id="rId2" action="ppaction://hlinkfile"/>
              </a:rPr>
              <a:t>。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</a:t>
            </a:r>
            <a:r>
              <a:rPr lang="zh-CN" altLang="zh-CN" dirty="0">
                <a:hlinkClick r:id="rId3" action="ppaction://hlinkfile"/>
              </a:rPr>
              <a:t>打开</a:t>
            </a:r>
            <a:r>
              <a:rPr lang="en-US" altLang="zh-CN" dirty="0" err="1">
                <a:hlinkClick r:id="rId3" action="ppaction://hlinkfile"/>
              </a:rPr>
              <a:t>Button.qml</a:t>
            </a:r>
            <a:r>
              <a:rPr lang="zh-CN" altLang="zh-CN" dirty="0">
                <a:hlinkClick r:id="rId3" action="ppaction://hlinkfile"/>
              </a:rPr>
              <a:t>文件，修改</a:t>
            </a:r>
            <a:r>
              <a:rPr lang="zh-CN" altLang="zh-CN" dirty="0" smtClean="0">
                <a:hlinkClick r:id="rId3" action="ppaction://hlinkfile"/>
              </a:rPr>
              <a:t>代码</a:t>
            </a:r>
            <a:r>
              <a:rPr lang="zh-CN" altLang="en-US" dirty="0" smtClean="0">
                <a:hlinkClick r:id="rId3" action="ppaction://hlinkfile"/>
              </a:rPr>
              <a:t>。</a:t>
            </a:r>
            <a:endParaRPr lang="zh-CN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9660863"/>
      </p:ext>
    </p:extLst>
  </p:cSld>
  <p:clrMapOvr>
    <a:masterClrMapping/>
  </p:clrMapOvr>
  <p:transition spd="slow">
    <p:randomBar dir="vert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19.4  QML</a:t>
            </a:r>
            <a:r>
              <a:rPr lang="zh-CN" altLang="zh-CN" dirty="0"/>
              <a:t>事件处理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1196752"/>
            <a:ext cx="849694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en-US" altLang="zh-CN" sz="2000" b="1" dirty="0">
                <a:solidFill>
                  <a:srgbClr val="C00000"/>
                </a:solidFill>
              </a:rPr>
              <a:t>19.4.1  </a:t>
            </a:r>
            <a:r>
              <a:rPr lang="zh-CN" altLang="zh-CN" sz="2000" b="1" dirty="0">
                <a:solidFill>
                  <a:srgbClr val="C00000"/>
                </a:solidFill>
              </a:rPr>
              <a:t>鼠标事件</a:t>
            </a:r>
          </a:p>
          <a:p>
            <a:pPr indent="446088"/>
            <a:r>
              <a:rPr lang="zh-CN" altLang="zh-CN" b="1" u="sng" dirty="0"/>
              <a:t>【例】</a:t>
            </a:r>
            <a:r>
              <a:rPr lang="zh-CN" altLang="zh-CN" u="sng" dirty="0"/>
              <a:t>（难度一般）</a:t>
            </a:r>
            <a:r>
              <a:rPr lang="zh-CN" altLang="zh-CN" dirty="0"/>
              <a:t>（</a:t>
            </a:r>
            <a:r>
              <a:rPr lang="en-US" altLang="zh-CN" dirty="0"/>
              <a:t>CH1909</a:t>
            </a:r>
            <a:r>
              <a:rPr lang="zh-CN" altLang="zh-CN" dirty="0"/>
              <a:t>）使用</a:t>
            </a:r>
            <a:r>
              <a:rPr lang="en-US" altLang="zh-CN" dirty="0" err="1"/>
              <a:t>MouseArea</a:t>
            </a:r>
            <a:r>
              <a:rPr lang="zh-CN" altLang="zh-CN" dirty="0"/>
              <a:t>接受和响应鼠标单击、拖曳等事件，运行效果如图</a:t>
            </a:r>
            <a:r>
              <a:rPr lang="en-US" altLang="zh-CN" dirty="0"/>
              <a:t>19.21</a:t>
            </a:r>
            <a:r>
              <a:rPr lang="zh-CN" altLang="zh-CN" dirty="0"/>
              <a:t>所示。</a:t>
            </a:r>
          </a:p>
          <a:p>
            <a:pPr indent="446088"/>
            <a:endParaRPr lang="zh-CN" altLang="en-US" dirty="0"/>
          </a:p>
        </p:txBody>
      </p:sp>
      <p:pic>
        <p:nvPicPr>
          <p:cNvPr id="21506" name="Picture 2" descr="19t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276872"/>
            <a:ext cx="4270222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0621412"/>
      </p:ext>
    </p:extLst>
  </p:cSld>
  <p:clrMapOvr>
    <a:masterClrMapping/>
  </p:clrMapOvr>
  <p:transition spd="slow">
    <p:randomBar dir="vert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683568" y="2708920"/>
            <a:ext cx="8208912" cy="316835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Arial" charset="0"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19.4.1  </a:t>
            </a:r>
            <a:r>
              <a:rPr lang="zh-CN" altLang="zh-CN" dirty="0"/>
              <a:t>鼠标</a:t>
            </a:r>
            <a:r>
              <a:rPr lang="zh-CN" altLang="zh-CN" dirty="0" smtClean="0"/>
              <a:t>事件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1196752"/>
            <a:ext cx="8568952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b="1" dirty="0" smtClean="0">
                <a:solidFill>
                  <a:srgbClr val="00B050"/>
                </a:solidFill>
              </a:rPr>
              <a:t>实现</a:t>
            </a:r>
            <a:r>
              <a:rPr lang="zh-CN" altLang="zh-CN" b="1" dirty="0">
                <a:solidFill>
                  <a:srgbClr val="00B050"/>
                </a:solidFill>
              </a:rPr>
              <a:t>步骤如下。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）新建</a:t>
            </a:r>
            <a:r>
              <a:rPr lang="en-US" altLang="zh-CN" dirty="0"/>
              <a:t>QML</a:t>
            </a:r>
            <a:r>
              <a:rPr lang="zh-CN" altLang="zh-CN" dirty="0"/>
              <a:t>应用程序，项目名称为“</a:t>
            </a:r>
            <a:r>
              <a:rPr lang="en-US" altLang="zh-CN" dirty="0" err="1"/>
              <a:t>MouseArea</a:t>
            </a:r>
            <a:r>
              <a:rPr lang="zh-CN" altLang="zh-CN" dirty="0"/>
              <a:t>”。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）右击项目视图“资源”→“</a:t>
            </a:r>
            <a:r>
              <a:rPr lang="en-US" altLang="zh-CN" dirty="0" err="1"/>
              <a:t>qml.qrc</a:t>
            </a:r>
            <a:r>
              <a:rPr lang="zh-CN" altLang="zh-CN" dirty="0"/>
              <a:t>”下的“</a:t>
            </a:r>
            <a:r>
              <a:rPr lang="en-US" altLang="zh-CN" dirty="0"/>
              <a:t>/</a:t>
            </a:r>
            <a:r>
              <a:rPr lang="zh-CN" altLang="zh-CN" dirty="0"/>
              <a:t>”节点，选择“添加新文件</a:t>
            </a:r>
            <a:r>
              <a:rPr lang="en-US" altLang="zh-CN" dirty="0"/>
              <a:t>…</a:t>
            </a:r>
            <a:r>
              <a:rPr lang="zh-CN" altLang="zh-CN" dirty="0"/>
              <a:t>”</a:t>
            </a:r>
            <a:r>
              <a:rPr lang="zh-CN" altLang="zh-CN" dirty="0">
                <a:hlinkClick r:id="rId2" action="ppaction://hlinkfile"/>
              </a:rPr>
              <a:t>项，新建</a:t>
            </a:r>
            <a:r>
              <a:rPr lang="en-US" altLang="zh-CN" dirty="0" err="1">
                <a:hlinkClick r:id="rId2" action="ppaction://hlinkfile"/>
              </a:rPr>
              <a:t>Rect.qml</a:t>
            </a:r>
            <a:r>
              <a:rPr lang="zh-CN" altLang="zh-CN" dirty="0">
                <a:hlinkClick r:id="rId2" action="ppaction://hlinkfile"/>
              </a:rPr>
              <a:t>文件，编写</a:t>
            </a:r>
            <a:r>
              <a:rPr lang="zh-CN" altLang="zh-CN" dirty="0" smtClean="0">
                <a:hlinkClick r:id="rId2" action="ppaction://hlinkfile"/>
              </a:rPr>
              <a:t>代码</a:t>
            </a:r>
            <a:r>
              <a:rPr lang="zh-CN" altLang="en-US" dirty="0" smtClean="0">
                <a:hlinkClick r:id="rId2" action="ppaction://hlinkfile"/>
              </a:rPr>
              <a:t>。</a:t>
            </a:r>
            <a:endParaRPr lang="zh-CN" altLang="zh-CN" dirty="0"/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）打开</a:t>
            </a:r>
            <a:r>
              <a:rPr lang="en-US" altLang="zh-CN" dirty="0" err="1"/>
              <a:t>MainForm.ui.qml</a:t>
            </a:r>
            <a:r>
              <a:rPr lang="zh-CN" altLang="zh-CN" dirty="0"/>
              <a:t>文件，修改代码如下：</a:t>
            </a:r>
          </a:p>
          <a:p>
            <a:pPr indent="446088" defTabSz="609600"/>
            <a:r>
              <a:rPr lang="zh-CN" altLang="zh-CN" sz="1600" dirty="0"/>
              <a:t>…</a:t>
            </a:r>
          </a:p>
          <a:p>
            <a:pPr indent="446088" defTabSz="609600"/>
            <a:r>
              <a:rPr lang="en-US" altLang="zh-CN" sz="1600" dirty="0"/>
              <a:t>Rectangle {</a:t>
            </a:r>
            <a:endParaRPr lang="zh-CN" altLang="zh-CN" sz="1600" dirty="0"/>
          </a:p>
          <a:p>
            <a:pPr indent="446088" defTabSz="609600"/>
            <a:r>
              <a:rPr lang="en-US" altLang="zh-CN" sz="1600" dirty="0"/>
              <a:t>	</a:t>
            </a:r>
            <a:r>
              <a:rPr lang="zh-CN" altLang="zh-CN" sz="1600" dirty="0"/>
              <a:t>…</a:t>
            </a:r>
          </a:p>
          <a:p>
            <a:pPr indent="446088" defTabSz="609600"/>
            <a:r>
              <a:rPr lang="en-US" altLang="zh-CN" sz="1600" dirty="0"/>
              <a:t>    </a:t>
            </a:r>
            <a:r>
              <a:rPr lang="en-US" altLang="zh-CN" sz="1600" dirty="0" err="1"/>
              <a:t>MouseArea</a:t>
            </a:r>
            <a:r>
              <a:rPr lang="en-US" altLang="zh-CN" sz="1600" dirty="0"/>
              <a:t> {</a:t>
            </a:r>
            <a:endParaRPr lang="zh-CN" altLang="zh-CN" sz="1600" dirty="0"/>
          </a:p>
          <a:p>
            <a:pPr indent="446088" defTabSz="609600"/>
            <a:r>
              <a:rPr lang="en-US" altLang="zh-CN" sz="1600" dirty="0"/>
              <a:t>        id: </a:t>
            </a:r>
            <a:r>
              <a:rPr lang="en-US" altLang="zh-CN" sz="1600" dirty="0" err="1"/>
              <a:t>mouseArea</a:t>
            </a:r>
            <a:endParaRPr lang="zh-CN" altLang="zh-CN" sz="1600" dirty="0"/>
          </a:p>
          <a:p>
            <a:pPr indent="446088" defTabSz="609600"/>
            <a:r>
              <a:rPr lang="en-US" altLang="zh-CN" sz="1600" dirty="0"/>
              <a:t>        </a:t>
            </a:r>
            <a:r>
              <a:rPr lang="en-US" altLang="zh-CN" sz="1600" dirty="0" err="1"/>
              <a:t>anchors.fill</a:t>
            </a:r>
            <a:r>
              <a:rPr lang="en-US" altLang="zh-CN" sz="1600" dirty="0"/>
              <a:t>: parent</a:t>
            </a:r>
            <a:endParaRPr lang="zh-CN" altLang="zh-CN" sz="1600" dirty="0"/>
          </a:p>
          <a:p>
            <a:pPr indent="446088" defTabSz="609600"/>
            <a:r>
              <a:rPr lang="en-US" altLang="zh-CN" sz="1600" dirty="0"/>
              <a:t>    }</a:t>
            </a:r>
            <a:endParaRPr lang="zh-CN" altLang="zh-CN" sz="1600" dirty="0"/>
          </a:p>
          <a:p>
            <a:pPr indent="446088" defTabSz="609600"/>
            <a:r>
              <a:rPr lang="en-US" altLang="zh-CN" sz="1600" dirty="0"/>
              <a:t>	</a:t>
            </a:r>
            <a:r>
              <a:rPr lang="zh-CN" altLang="zh-CN" sz="1600" dirty="0"/>
              <a:t>…</a:t>
            </a:r>
          </a:p>
          <a:p>
            <a:pPr indent="446088" defTabSz="609600"/>
            <a:r>
              <a:rPr lang="en-US" altLang="zh-CN" sz="1600" dirty="0"/>
              <a:t>    </a:t>
            </a:r>
            <a:r>
              <a:rPr lang="en-US" altLang="zh-CN" sz="1600" dirty="0" err="1"/>
              <a:t>Rect</a:t>
            </a:r>
            <a:r>
              <a:rPr lang="en-US" altLang="zh-CN" sz="1600" dirty="0"/>
              <a:t> {								</a:t>
            </a:r>
            <a:r>
              <a:rPr lang="en-US" altLang="zh-CN" sz="1600" dirty="0" smtClean="0"/>
              <a:t>//</a:t>
            </a:r>
            <a:r>
              <a:rPr lang="zh-CN" altLang="zh-CN" sz="1600" dirty="0"/>
              <a:t>复用定义好的矩形元素</a:t>
            </a:r>
          </a:p>
          <a:p>
            <a:pPr indent="446088" defTabSz="609600"/>
            <a:r>
              <a:rPr lang="en-US" altLang="zh-CN" sz="1600" dirty="0"/>
              <a:t>        x:25;y:25							</a:t>
            </a:r>
            <a:r>
              <a:rPr lang="en-US" altLang="zh-CN" sz="1600" dirty="0" smtClean="0"/>
              <a:t>//</a:t>
            </a:r>
            <a:r>
              <a:rPr lang="zh-CN" altLang="zh-CN" sz="1600" dirty="0"/>
              <a:t>初始坐标</a:t>
            </a:r>
          </a:p>
          <a:p>
            <a:pPr indent="446088" defTabSz="609600"/>
            <a:r>
              <a:rPr lang="en-US" altLang="zh-CN" sz="1600" dirty="0"/>
              <a:t>        opacity:(360.0 - x)/360					//</a:t>
            </a:r>
            <a:r>
              <a:rPr lang="zh-CN" altLang="zh-CN" sz="1600" dirty="0"/>
              <a:t>透明度设置</a:t>
            </a:r>
          </a:p>
          <a:p>
            <a:pPr indent="446088" defTabSz="609600"/>
            <a:r>
              <a:rPr lang="en-US" altLang="zh-CN" sz="1600" dirty="0"/>
              <a:t>    }</a:t>
            </a:r>
            <a:endParaRPr lang="zh-CN" altLang="zh-CN" sz="1600" dirty="0"/>
          </a:p>
          <a:p>
            <a:pPr indent="446088" defTabSz="609600"/>
            <a:r>
              <a:rPr lang="en-US" altLang="zh-CN" sz="1600" dirty="0"/>
              <a:t>}</a:t>
            </a:r>
            <a:endParaRPr lang="zh-CN" altLang="zh-CN" sz="1600" dirty="0"/>
          </a:p>
          <a:p>
            <a:pPr indent="446088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235362"/>
      </p:ext>
    </p:extLst>
  </p:cSld>
  <p:clrMapOvr>
    <a:masterClrMapping/>
  </p:clrMapOvr>
  <p:transition spd="slow">
    <p:randomBar dir="vert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19.4.2  </a:t>
            </a:r>
            <a:r>
              <a:rPr lang="zh-CN" altLang="zh-CN" dirty="0"/>
              <a:t>键盘</a:t>
            </a:r>
            <a:r>
              <a:rPr lang="zh-CN" altLang="zh-CN" dirty="0" smtClean="0"/>
              <a:t>事件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24744"/>
            <a:ext cx="8424936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>
              <a:lnSpc>
                <a:spcPct val="150000"/>
              </a:lnSpc>
            </a:pPr>
            <a:r>
              <a:rPr lang="zh-CN" altLang="zh-CN" b="1" u="sng" dirty="0"/>
              <a:t>【例】</a:t>
            </a:r>
            <a:r>
              <a:rPr lang="zh-CN" altLang="zh-CN" u="sng" dirty="0"/>
              <a:t>（难度一般）</a:t>
            </a:r>
            <a:r>
              <a:rPr lang="zh-CN" altLang="zh-CN" dirty="0"/>
              <a:t> （</a:t>
            </a:r>
            <a:r>
              <a:rPr lang="en-US" altLang="zh-CN" dirty="0"/>
              <a:t>CH1910</a:t>
            </a:r>
            <a:r>
              <a:rPr lang="zh-CN" altLang="zh-CN" dirty="0"/>
              <a:t>）利用键盘事件处理制作一个模拟桌面应用图标选择程序，运行效果如图</a:t>
            </a:r>
            <a:r>
              <a:rPr lang="en-US" altLang="zh-CN" dirty="0"/>
              <a:t>19.22</a:t>
            </a:r>
            <a:r>
              <a:rPr lang="zh-CN" altLang="zh-CN" dirty="0"/>
              <a:t>所示，按【</a:t>
            </a:r>
            <a:r>
              <a:rPr lang="en-US" altLang="zh-CN" dirty="0"/>
              <a:t>Tab</a:t>
            </a:r>
            <a:r>
              <a:rPr lang="zh-CN" altLang="zh-CN" dirty="0"/>
              <a:t>】键切换选项，当前选中的图标以彩色放大显示，还可以用【←】【↑】【↓】【→】方向键移动图标位置。</a:t>
            </a: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22530" name="Picture 2" descr="19T2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564904"/>
            <a:ext cx="6331767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4821939"/>
      </p:ext>
    </p:extLst>
  </p:cSld>
  <p:clrMapOvr>
    <a:masterClrMapping/>
  </p:clrMapOvr>
  <p:transition spd="slow">
    <p:randomBar dir="vert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19.4.2  </a:t>
            </a:r>
            <a:r>
              <a:rPr lang="zh-CN" altLang="zh-CN" dirty="0"/>
              <a:t>键盘事件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484784"/>
            <a:ext cx="8280920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539750">
              <a:lnSpc>
                <a:spcPct val="150000"/>
              </a:lnSpc>
            </a:pPr>
            <a:r>
              <a:rPr lang="zh-CN" altLang="zh-CN" dirty="0"/>
              <a:t>具体实现步骤如下。</a:t>
            </a:r>
          </a:p>
          <a:p>
            <a:pPr indent="539750">
              <a:lnSpc>
                <a:spcPct val="150000"/>
              </a:lnSpc>
            </a:pPr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）新建</a:t>
            </a:r>
            <a:r>
              <a:rPr lang="en-US" altLang="zh-CN" dirty="0"/>
              <a:t>QML</a:t>
            </a:r>
            <a:r>
              <a:rPr lang="zh-CN" altLang="zh-CN" dirty="0"/>
              <a:t>应用程序，项目名称为“</a:t>
            </a:r>
            <a:r>
              <a:rPr lang="en-US" altLang="zh-CN" dirty="0"/>
              <a:t>Keyboard</a:t>
            </a:r>
            <a:r>
              <a:rPr lang="zh-CN" altLang="zh-CN" dirty="0"/>
              <a:t>”。</a:t>
            </a:r>
          </a:p>
          <a:p>
            <a:pPr indent="539750">
              <a:lnSpc>
                <a:spcPct val="150000"/>
              </a:lnSpc>
            </a:pPr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</a:t>
            </a:r>
            <a:r>
              <a:rPr lang="zh-CN" altLang="zh-CN" dirty="0">
                <a:hlinkClick r:id="rId2" action="ppaction://hlinkfile"/>
              </a:rPr>
              <a:t>打开</a:t>
            </a:r>
            <a:r>
              <a:rPr lang="en-US" altLang="zh-CN" dirty="0" err="1">
                <a:hlinkClick r:id="rId2" action="ppaction://hlinkfile"/>
              </a:rPr>
              <a:t>MainForm.ui.qml</a:t>
            </a:r>
            <a:r>
              <a:rPr lang="zh-CN" altLang="zh-CN" dirty="0">
                <a:hlinkClick r:id="rId2" action="ppaction://hlinkfile"/>
              </a:rPr>
              <a:t>文件，修改</a:t>
            </a:r>
            <a:r>
              <a:rPr lang="zh-CN" altLang="zh-CN" dirty="0" smtClean="0">
                <a:hlinkClick r:id="rId2" action="ppaction://hlinkfile"/>
              </a:rPr>
              <a:t>代码</a:t>
            </a:r>
            <a:r>
              <a:rPr lang="zh-CN" altLang="en-US" dirty="0" smtClean="0">
                <a:hlinkClick r:id="rId2" action="ppaction://hlinkfile"/>
              </a:rPr>
              <a:t>。</a:t>
            </a:r>
            <a:endParaRPr lang="zh-CN" altLang="zh-CN" dirty="0"/>
          </a:p>
          <a:p>
            <a:pPr indent="539750"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07384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19.1.1  </a:t>
            </a:r>
            <a:r>
              <a:rPr lang="zh-CN" altLang="zh-CN" dirty="0"/>
              <a:t>第一个</a:t>
            </a:r>
            <a:r>
              <a:rPr lang="en-US" altLang="zh-CN" dirty="0"/>
              <a:t>QML</a:t>
            </a:r>
            <a:r>
              <a:rPr lang="zh-CN" altLang="zh-CN" dirty="0"/>
              <a:t>程序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1124744"/>
            <a:ext cx="8496944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>
              <a:lnSpc>
                <a:spcPct val="150000"/>
              </a:lnSpc>
            </a:pPr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）单击“下一步”按钮，在“</a:t>
            </a:r>
            <a:r>
              <a:rPr lang="en-US" altLang="zh-CN" dirty="0"/>
              <a:t>Define Project Details</a:t>
            </a:r>
            <a:r>
              <a:rPr lang="zh-CN" altLang="zh-CN" dirty="0"/>
              <a:t>”页选择“</a:t>
            </a:r>
            <a:r>
              <a:rPr lang="en-US" altLang="zh-CN" dirty="0" err="1"/>
              <a:t>Qt</a:t>
            </a:r>
            <a:r>
              <a:rPr lang="en-US" altLang="zh-CN" dirty="0"/>
              <a:t> 5.7</a:t>
            </a:r>
            <a:r>
              <a:rPr lang="zh-CN" altLang="zh-CN" dirty="0"/>
              <a:t>”，如图</a:t>
            </a:r>
            <a:r>
              <a:rPr lang="en-US" altLang="zh-CN" dirty="0"/>
              <a:t>19.3</a:t>
            </a:r>
            <a:r>
              <a:rPr lang="zh-CN" altLang="zh-CN" dirty="0"/>
              <a:t>所示。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 </a:t>
            </a:r>
            <a:endParaRPr lang="zh-CN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307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789" y="2132856"/>
            <a:ext cx="5572421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0511239"/>
      </p:ext>
    </p:extLst>
  </p:cSld>
  <p:clrMapOvr>
    <a:masterClrMapping/>
  </p:clrMapOvr>
  <p:transition spd="slow">
    <p:randomBar dir="vert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19.4.3  </a:t>
            </a:r>
            <a:r>
              <a:rPr lang="zh-CN" altLang="zh-CN" dirty="0"/>
              <a:t>输入控件与焦点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1196752"/>
            <a:ext cx="8424936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>
              <a:lnSpc>
                <a:spcPct val="150000"/>
              </a:lnSpc>
            </a:pPr>
            <a:r>
              <a:rPr lang="zh-CN" altLang="zh-CN" b="1" u="sng" dirty="0"/>
              <a:t>【例】</a:t>
            </a:r>
            <a:r>
              <a:rPr lang="zh-CN" altLang="zh-CN" u="sng" dirty="0"/>
              <a:t>（难度中等）</a:t>
            </a:r>
            <a:r>
              <a:rPr lang="zh-CN" altLang="zh-CN" dirty="0"/>
              <a:t>（</a:t>
            </a:r>
            <a:r>
              <a:rPr lang="en-US" altLang="zh-CN" dirty="0"/>
              <a:t>CH1911</a:t>
            </a:r>
            <a:r>
              <a:rPr lang="zh-CN" altLang="zh-CN" dirty="0"/>
              <a:t>）用</a:t>
            </a:r>
            <a:r>
              <a:rPr lang="en-US" altLang="zh-CN" dirty="0"/>
              <a:t>QML</a:t>
            </a:r>
            <a:r>
              <a:rPr lang="zh-CN" altLang="zh-CN" dirty="0"/>
              <a:t>输入元素定制文本框，可用【</a:t>
            </a:r>
            <a:r>
              <a:rPr lang="en-US" altLang="zh-CN" dirty="0"/>
              <a:t>Tab</a:t>
            </a:r>
            <a:r>
              <a:rPr lang="zh-CN" altLang="zh-CN" dirty="0"/>
              <a:t>】键控制其焦点转移，运行效果如图</a:t>
            </a:r>
            <a:r>
              <a:rPr lang="en-US" altLang="zh-CN" dirty="0"/>
              <a:t>19.23</a:t>
            </a:r>
            <a:r>
              <a:rPr lang="zh-CN" altLang="zh-CN" dirty="0"/>
              <a:t>所示。</a:t>
            </a:r>
          </a:p>
          <a:p>
            <a:pPr indent="446088"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23554" name="Picture 2" descr="19t2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04864"/>
            <a:ext cx="6371712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4293096"/>
            <a:ext cx="82809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>
              <a:lnSpc>
                <a:spcPct val="150000"/>
              </a:lnSpc>
            </a:pPr>
            <a:r>
              <a:rPr lang="zh-CN" altLang="zh-CN" b="1" dirty="0" smtClean="0">
                <a:solidFill>
                  <a:srgbClr val="00B050"/>
                </a:solidFill>
              </a:rPr>
              <a:t>实现</a:t>
            </a:r>
            <a:r>
              <a:rPr lang="zh-CN" altLang="zh-CN" b="1" dirty="0">
                <a:solidFill>
                  <a:srgbClr val="00B050"/>
                </a:solidFill>
              </a:rPr>
              <a:t>步骤如下。</a:t>
            </a:r>
          </a:p>
          <a:p>
            <a:pPr indent="446088">
              <a:lnSpc>
                <a:spcPct val="150000"/>
              </a:lnSpc>
            </a:pPr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）新建</a:t>
            </a:r>
            <a:r>
              <a:rPr lang="en-US" altLang="zh-CN" dirty="0"/>
              <a:t>QML</a:t>
            </a:r>
            <a:r>
              <a:rPr lang="zh-CN" altLang="zh-CN" dirty="0"/>
              <a:t>应用程序，项目名称为“</a:t>
            </a:r>
            <a:r>
              <a:rPr lang="en-US" altLang="zh-CN" dirty="0" err="1"/>
              <a:t>TextInput</a:t>
            </a:r>
            <a:r>
              <a:rPr lang="zh-CN" altLang="zh-CN" dirty="0"/>
              <a:t>”。</a:t>
            </a:r>
          </a:p>
          <a:p>
            <a:pPr indent="446088">
              <a:lnSpc>
                <a:spcPct val="150000"/>
              </a:lnSpc>
            </a:pPr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）右击项目视图“资源”→“</a:t>
            </a:r>
            <a:r>
              <a:rPr lang="en-US" altLang="zh-CN" dirty="0" err="1"/>
              <a:t>qml.qrc</a:t>
            </a:r>
            <a:r>
              <a:rPr lang="zh-CN" altLang="zh-CN" dirty="0"/>
              <a:t>”下的“</a:t>
            </a:r>
            <a:r>
              <a:rPr lang="en-US" altLang="zh-CN" dirty="0"/>
              <a:t>/</a:t>
            </a:r>
            <a:r>
              <a:rPr lang="zh-CN" altLang="zh-CN" dirty="0"/>
              <a:t>”节点，选择“添加新文件</a:t>
            </a:r>
            <a:r>
              <a:rPr lang="en-US" altLang="zh-CN" dirty="0"/>
              <a:t>…</a:t>
            </a:r>
            <a:r>
              <a:rPr lang="zh-CN" altLang="zh-CN" dirty="0">
                <a:hlinkClick r:id="rId3" action="ppaction://hlinkfile"/>
              </a:rPr>
              <a:t>”项，新建</a:t>
            </a:r>
            <a:r>
              <a:rPr lang="en-US" altLang="zh-CN" dirty="0" err="1">
                <a:hlinkClick r:id="rId3" action="ppaction://hlinkfile"/>
              </a:rPr>
              <a:t>TextBox.qml</a:t>
            </a:r>
            <a:r>
              <a:rPr lang="zh-CN" altLang="zh-CN" dirty="0">
                <a:hlinkClick r:id="rId3" action="ppaction://hlinkfile"/>
              </a:rPr>
              <a:t>文件，编写</a:t>
            </a:r>
            <a:r>
              <a:rPr lang="zh-CN" altLang="zh-CN" dirty="0" smtClean="0">
                <a:hlinkClick r:id="rId3" action="ppaction://hlinkfile"/>
              </a:rPr>
              <a:t>代码</a:t>
            </a:r>
            <a:r>
              <a:rPr lang="zh-CN" altLang="en-US" dirty="0" smtClean="0">
                <a:hlinkClick r:id="rId3" action="ppaction://hlinkfile"/>
              </a:rPr>
              <a:t>。</a:t>
            </a:r>
            <a:endParaRPr lang="zh-CN" altLang="zh-CN" dirty="0"/>
          </a:p>
          <a:p>
            <a:pPr indent="446088">
              <a:lnSpc>
                <a:spcPct val="150000"/>
              </a:lnSpc>
            </a:pPr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</a:t>
            </a:r>
            <a:r>
              <a:rPr lang="zh-CN" altLang="zh-CN" dirty="0">
                <a:hlinkClick r:id="rId4" action="ppaction://hlinkfile"/>
              </a:rPr>
              <a:t>打开</a:t>
            </a:r>
            <a:r>
              <a:rPr lang="en-US" altLang="zh-CN" dirty="0" err="1">
                <a:hlinkClick r:id="rId4" action="ppaction://hlinkfile"/>
              </a:rPr>
              <a:t>MainForm.ui.qml</a:t>
            </a:r>
            <a:r>
              <a:rPr lang="zh-CN" altLang="zh-CN" dirty="0">
                <a:hlinkClick r:id="rId4" action="ppaction://hlinkfile"/>
              </a:rPr>
              <a:t>文件，修改</a:t>
            </a:r>
            <a:r>
              <a:rPr lang="zh-CN" altLang="zh-CN" dirty="0" smtClean="0">
                <a:hlinkClick r:id="rId4" action="ppaction://hlinkfile"/>
              </a:rPr>
              <a:t>代码</a:t>
            </a:r>
            <a:r>
              <a:rPr lang="zh-CN" altLang="en-US" dirty="0" smtClean="0">
                <a:hlinkClick r:id="rId4" action="ppaction://hlinkfile"/>
              </a:rPr>
              <a:t>。</a:t>
            </a:r>
            <a:endParaRPr lang="zh-CN" altLang="zh-CN" dirty="0"/>
          </a:p>
          <a:p>
            <a:pPr indent="446088"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3121744"/>
      </p:ext>
    </p:extLst>
  </p:cSld>
  <p:clrMapOvr>
    <a:masterClrMapping/>
  </p:clrMapOvr>
  <p:transition spd="slow">
    <p:randomBar dir="vert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19.5  QML</a:t>
            </a:r>
            <a:r>
              <a:rPr lang="zh-CN" altLang="zh-CN" dirty="0"/>
              <a:t>集成</a:t>
            </a:r>
            <a:r>
              <a:rPr lang="en-US" altLang="zh-CN" dirty="0"/>
              <a:t>JavaScript</a:t>
            </a:r>
            <a:endParaRPr lang="zh-CN" altLang="zh-CN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1196752"/>
            <a:ext cx="8496944" cy="1749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>
              <a:lnSpc>
                <a:spcPct val="150000"/>
              </a:lnSpc>
            </a:pPr>
            <a:r>
              <a:rPr lang="en-US" altLang="zh-CN" sz="2000" b="1" dirty="0">
                <a:solidFill>
                  <a:srgbClr val="C00000"/>
                </a:solidFill>
              </a:rPr>
              <a:t>19.5.1  </a:t>
            </a:r>
            <a:r>
              <a:rPr lang="zh-CN" altLang="zh-CN" sz="2000" b="1" dirty="0">
                <a:solidFill>
                  <a:srgbClr val="C00000"/>
                </a:solidFill>
              </a:rPr>
              <a:t>调用</a:t>
            </a:r>
            <a:r>
              <a:rPr lang="en-US" altLang="zh-CN" sz="2000" b="1" dirty="0">
                <a:solidFill>
                  <a:srgbClr val="C00000"/>
                </a:solidFill>
              </a:rPr>
              <a:t>JavaScript</a:t>
            </a:r>
            <a:r>
              <a:rPr lang="zh-CN" altLang="zh-CN" sz="2000" b="1" dirty="0">
                <a:solidFill>
                  <a:srgbClr val="C00000"/>
                </a:solidFill>
              </a:rPr>
              <a:t>函数</a:t>
            </a:r>
          </a:p>
          <a:p>
            <a:pPr indent="446088">
              <a:lnSpc>
                <a:spcPct val="150000"/>
              </a:lnSpc>
            </a:pPr>
            <a:r>
              <a:rPr lang="zh-CN" altLang="zh-CN" b="1" u="sng" dirty="0"/>
              <a:t>【例】</a:t>
            </a:r>
            <a:r>
              <a:rPr lang="zh-CN" altLang="zh-CN" u="sng" dirty="0"/>
              <a:t>（难度一般）</a:t>
            </a:r>
            <a:r>
              <a:rPr lang="zh-CN" altLang="zh-CN" dirty="0"/>
              <a:t>（</a:t>
            </a:r>
            <a:r>
              <a:rPr lang="en-US" altLang="zh-CN" dirty="0"/>
              <a:t>CH1912</a:t>
            </a:r>
            <a:r>
              <a:rPr lang="zh-CN" altLang="zh-CN" dirty="0"/>
              <a:t>）编写</a:t>
            </a:r>
            <a:r>
              <a:rPr lang="en-US" altLang="zh-CN" dirty="0"/>
              <a:t>JavaScript</a:t>
            </a:r>
            <a:r>
              <a:rPr lang="zh-CN" altLang="zh-CN" dirty="0"/>
              <a:t>函数实现图形的旋转，鼠标每单击一次，矩形就转动一个随机的角度，运行效果如图</a:t>
            </a:r>
            <a:r>
              <a:rPr lang="en-US" altLang="zh-CN" dirty="0"/>
              <a:t>19.24</a:t>
            </a:r>
            <a:r>
              <a:rPr lang="zh-CN" altLang="zh-CN" dirty="0"/>
              <a:t>所示。</a:t>
            </a:r>
          </a:p>
          <a:p>
            <a:pPr indent="446088"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24578" name="Picture 2" descr="19t2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636" y="2708920"/>
            <a:ext cx="5486728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8" y="5229200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>
              <a:lnSpc>
                <a:spcPct val="150000"/>
              </a:lnSpc>
            </a:pPr>
            <a:r>
              <a:rPr lang="zh-CN" altLang="zh-CN" dirty="0" smtClean="0"/>
              <a:t>（</a:t>
            </a:r>
            <a:r>
              <a:rPr lang="en-US" altLang="zh-CN" dirty="0" smtClean="0"/>
              <a:t>2</a:t>
            </a:r>
            <a:r>
              <a:rPr lang="zh-CN" altLang="zh-CN" dirty="0" smtClean="0"/>
              <a:t>）右击项目视图“资源”→“</a:t>
            </a:r>
            <a:r>
              <a:rPr lang="en-US" altLang="zh-CN" dirty="0" err="1" smtClean="0"/>
              <a:t>qml.qrc</a:t>
            </a:r>
            <a:r>
              <a:rPr lang="zh-CN" altLang="zh-CN" dirty="0" smtClean="0"/>
              <a:t>”下的“</a:t>
            </a:r>
            <a:r>
              <a:rPr lang="en-US" altLang="zh-CN" dirty="0" smtClean="0"/>
              <a:t>/</a:t>
            </a:r>
            <a:r>
              <a:rPr lang="zh-CN" altLang="zh-CN" dirty="0" smtClean="0"/>
              <a:t>”节点，选择“添加新文件</a:t>
            </a:r>
            <a:r>
              <a:rPr lang="en-US" altLang="zh-CN" dirty="0" smtClean="0"/>
              <a:t>…</a:t>
            </a:r>
            <a:r>
              <a:rPr lang="zh-CN" altLang="zh-CN" dirty="0" smtClean="0"/>
              <a:t>”</a:t>
            </a:r>
            <a:r>
              <a:rPr lang="zh-CN" altLang="zh-CN" dirty="0" smtClean="0">
                <a:hlinkClick r:id="rId3" action="ppaction://hlinkfile"/>
              </a:rPr>
              <a:t>项，新建</a:t>
            </a:r>
            <a:r>
              <a:rPr lang="en-US" altLang="zh-CN" dirty="0" err="1" smtClean="0">
                <a:hlinkClick r:id="rId3" action="ppaction://hlinkfile"/>
              </a:rPr>
              <a:t>RotateRect.qml</a:t>
            </a:r>
            <a:r>
              <a:rPr lang="zh-CN" altLang="zh-CN" dirty="0" smtClean="0">
                <a:hlinkClick r:id="rId3" action="ppaction://hlinkfile"/>
              </a:rPr>
              <a:t>文件，编写代码</a:t>
            </a:r>
            <a:r>
              <a:rPr lang="zh-CN" altLang="en-US" dirty="0" smtClean="0">
                <a:hlinkClick r:id="rId3" action="ppaction://hlinkfile"/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0495526"/>
      </p:ext>
    </p:extLst>
  </p:cSld>
  <p:clrMapOvr>
    <a:masterClrMapping/>
  </p:clrMapOvr>
  <p:transition spd="slow">
    <p:randomBar dir="vert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755576" y="1556792"/>
            <a:ext cx="7848872" cy="3600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Arial" charset="0"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19.5.1  </a:t>
            </a:r>
            <a:r>
              <a:rPr lang="zh-CN" altLang="zh-CN" dirty="0"/>
              <a:t>调用</a:t>
            </a:r>
            <a:r>
              <a:rPr lang="en-US" altLang="zh-CN" dirty="0"/>
              <a:t>JavaScript</a:t>
            </a:r>
            <a:r>
              <a:rPr lang="zh-CN" altLang="zh-CN" dirty="0" smtClean="0"/>
              <a:t>函数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124744"/>
            <a:ext cx="8352928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）打开</a:t>
            </a:r>
            <a:r>
              <a:rPr lang="en-US" altLang="zh-CN" dirty="0" err="1"/>
              <a:t>MainForm.ui.qml</a:t>
            </a:r>
            <a:r>
              <a:rPr lang="zh-CN" altLang="zh-CN" dirty="0"/>
              <a:t>文件，修改代码如下：</a:t>
            </a:r>
          </a:p>
          <a:p>
            <a:pPr indent="446088"/>
            <a:r>
              <a:rPr lang="zh-CN" altLang="zh-CN" dirty="0"/>
              <a:t>…</a:t>
            </a:r>
          </a:p>
          <a:p>
            <a:pPr indent="446088"/>
            <a:r>
              <a:rPr lang="en-US" altLang="zh-CN" sz="1600" dirty="0"/>
              <a:t>Rectangle {</a:t>
            </a:r>
            <a:endParaRPr lang="zh-CN" altLang="zh-CN" sz="1600" dirty="0"/>
          </a:p>
          <a:p>
            <a:pPr indent="446088"/>
            <a:r>
              <a:rPr lang="en-US" altLang="zh-CN" sz="1600" dirty="0"/>
              <a:t>	</a:t>
            </a:r>
            <a:r>
              <a:rPr lang="zh-CN" altLang="zh-CN" sz="1600" dirty="0"/>
              <a:t>…</a:t>
            </a:r>
          </a:p>
          <a:p>
            <a:pPr indent="446088"/>
            <a:r>
              <a:rPr lang="en-US" altLang="zh-CN" sz="1600" dirty="0"/>
              <a:t>    </a:t>
            </a:r>
            <a:r>
              <a:rPr lang="en-US" altLang="zh-CN" sz="1600" dirty="0" err="1"/>
              <a:t>MouseArea</a:t>
            </a:r>
            <a:r>
              <a:rPr lang="en-US" altLang="zh-CN" sz="1600" dirty="0"/>
              <a:t> {</a:t>
            </a:r>
            <a:endParaRPr lang="zh-CN" altLang="zh-CN" sz="1600" dirty="0"/>
          </a:p>
          <a:p>
            <a:pPr indent="446088"/>
            <a:r>
              <a:rPr lang="en-US" altLang="zh-CN" sz="1600" dirty="0"/>
              <a:t>        id: </a:t>
            </a:r>
            <a:r>
              <a:rPr lang="en-US" altLang="zh-CN" sz="1600" dirty="0" err="1"/>
              <a:t>mouseArea</a:t>
            </a:r>
            <a:endParaRPr lang="zh-CN" altLang="zh-CN" sz="1600" dirty="0"/>
          </a:p>
          <a:p>
            <a:pPr indent="446088"/>
            <a:r>
              <a:rPr lang="en-US" altLang="zh-CN" sz="1600" dirty="0"/>
              <a:t>        </a:t>
            </a:r>
            <a:r>
              <a:rPr lang="en-US" altLang="zh-CN" sz="1600" dirty="0" err="1"/>
              <a:t>anchors.fill</a:t>
            </a:r>
            <a:r>
              <a:rPr lang="en-US" altLang="zh-CN" sz="1600" dirty="0"/>
              <a:t>: parent</a:t>
            </a:r>
            <a:endParaRPr lang="zh-CN" altLang="zh-CN" sz="1600" dirty="0"/>
          </a:p>
          <a:p>
            <a:pPr indent="446088"/>
            <a:r>
              <a:rPr lang="en-US" altLang="zh-CN" sz="1600" dirty="0"/>
              <a:t>    }</a:t>
            </a:r>
            <a:endParaRPr lang="zh-CN" altLang="zh-CN" sz="1600" dirty="0"/>
          </a:p>
          <a:p>
            <a:pPr indent="446088"/>
            <a:r>
              <a:rPr lang="en-US" altLang="zh-CN" sz="1600" dirty="0"/>
              <a:t>    </a:t>
            </a:r>
            <a:r>
              <a:rPr lang="en-US" altLang="zh-CN" sz="1600" dirty="0" err="1"/>
              <a:t>TextEdit</a:t>
            </a:r>
            <a:r>
              <a:rPr lang="en-US" altLang="zh-CN" sz="1600" dirty="0"/>
              <a:t> {</a:t>
            </a:r>
            <a:endParaRPr lang="zh-CN" altLang="zh-CN" sz="1600" dirty="0"/>
          </a:p>
          <a:p>
            <a:pPr indent="446088"/>
            <a:r>
              <a:rPr lang="en-US" altLang="zh-CN" sz="1600" dirty="0"/>
              <a:t>        id: </a:t>
            </a:r>
            <a:r>
              <a:rPr lang="en-US" altLang="zh-CN" sz="1600" dirty="0" err="1"/>
              <a:t>textEdit</a:t>
            </a:r>
            <a:endParaRPr lang="zh-CN" altLang="zh-CN" sz="1600" dirty="0"/>
          </a:p>
          <a:p>
            <a:pPr indent="446088"/>
            <a:r>
              <a:rPr lang="en-US" altLang="zh-CN" sz="1600" dirty="0"/>
              <a:t>        visible: false</a:t>
            </a:r>
            <a:endParaRPr lang="zh-CN" altLang="zh-CN" sz="1600" dirty="0"/>
          </a:p>
          <a:p>
            <a:pPr indent="446088"/>
            <a:r>
              <a:rPr lang="en-US" altLang="zh-CN" sz="1600" dirty="0"/>
              <a:t>    }</a:t>
            </a:r>
            <a:endParaRPr lang="zh-CN" altLang="zh-CN" sz="1600" dirty="0"/>
          </a:p>
          <a:p>
            <a:pPr indent="446088"/>
            <a:r>
              <a:rPr lang="en-US" altLang="zh-CN" sz="1600" dirty="0"/>
              <a:t>    </a:t>
            </a:r>
            <a:r>
              <a:rPr lang="en-US" altLang="zh-CN" sz="1600" dirty="0" err="1"/>
              <a:t>RotateRect</a:t>
            </a:r>
            <a:r>
              <a:rPr lang="en-US" altLang="zh-CN" sz="1600" dirty="0"/>
              <a:t> {				</a:t>
            </a:r>
            <a:r>
              <a:rPr lang="en-US" altLang="zh-CN" sz="1600" dirty="0" smtClean="0"/>
              <a:t>//</a:t>
            </a:r>
            <a:r>
              <a:rPr lang="zh-CN" altLang="zh-CN" sz="1600" dirty="0"/>
              <a:t>直接使用</a:t>
            </a:r>
            <a:r>
              <a:rPr lang="en-US" altLang="zh-CN" sz="1600" dirty="0" err="1"/>
              <a:t>RotateRect</a:t>
            </a:r>
            <a:r>
              <a:rPr lang="zh-CN" altLang="zh-CN" sz="1600" dirty="0"/>
              <a:t>组件</a:t>
            </a:r>
          </a:p>
          <a:p>
            <a:pPr indent="446088"/>
            <a:r>
              <a:rPr lang="en-US" altLang="zh-CN" sz="1600" dirty="0"/>
              <a:t>        x:50;y:50</a:t>
            </a:r>
            <a:endParaRPr lang="zh-CN" altLang="zh-CN" sz="1600" dirty="0"/>
          </a:p>
          <a:p>
            <a:pPr indent="446088"/>
            <a:r>
              <a:rPr lang="en-US" altLang="zh-CN" sz="1600" dirty="0"/>
              <a:t>    }</a:t>
            </a:r>
            <a:endParaRPr lang="zh-CN" altLang="zh-CN" sz="1600" dirty="0"/>
          </a:p>
          <a:p>
            <a:pPr indent="446088"/>
            <a:r>
              <a:rPr lang="en-US" altLang="zh-CN" sz="1600" dirty="0"/>
              <a:t>}</a:t>
            </a:r>
            <a:endParaRPr lang="zh-CN" altLang="zh-CN" sz="1600" dirty="0"/>
          </a:p>
          <a:p>
            <a:pPr indent="446088"/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6429992"/>
      </p:ext>
    </p:extLst>
  </p:cSld>
  <p:clrMapOvr>
    <a:masterClrMapping/>
  </p:clrMapOvr>
  <p:transition spd="slow">
    <p:randomBar dir="vert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19.5.2  </a:t>
            </a:r>
            <a:r>
              <a:rPr lang="zh-CN" altLang="zh-CN" dirty="0"/>
              <a:t>导入</a:t>
            </a:r>
            <a:r>
              <a:rPr lang="en-US" altLang="zh-CN" dirty="0"/>
              <a:t>JS</a:t>
            </a:r>
            <a:r>
              <a:rPr lang="zh-CN" altLang="zh-CN" dirty="0" smtClean="0"/>
              <a:t>文件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268760"/>
            <a:ext cx="8352928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>
              <a:lnSpc>
                <a:spcPct val="150000"/>
              </a:lnSpc>
            </a:pPr>
            <a:r>
              <a:rPr lang="zh-CN" altLang="zh-CN" b="1" u="sng" dirty="0"/>
              <a:t>【例】</a:t>
            </a:r>
            <a:r>
              <a:rPr lang="zh-CN" altLang="zh-CN" u="sng" dirty="0"/>
              <a:t>（难度一般）</a:t>
            </a:r>
            <a:r>
              <a:rPr lang="zh-CN" altLang="zh-CN" dirty="0"/>
              <a:t>（</a:t>
            </a:r>
            <a:r>
              <a:rPr lang="en-US" altLang="zh-CN" dirty="0"/>
              <a:t>CH1913</a:t>
            </a:r>
            <a:r>
              <a:rPr lang="zh-CN" altLang="zh-CN" dirty="0"/>
              <a:t>）往</a:t>
            </a:r>
            <a:r>
              <a:rPr lang="en-US" altLang="zh-CN" dirty="0"/>
              <a:t>QML</a:t>
            </a:r>
            <a:r>
              <a:rPr lang="zh-CN" altLang="zh-CN" dirty="0"/>
              <a:t>源文件中导入使用外部</a:t>
            </a:r>
            <a:r>
              <a:rPr lang="en-US" altLang="zh-CN" dirty="0"/>
              <a:t>JS</a:t>
            </a:r>
            <a:r>
              <a:rPr lang="zh-CN" altLang="zh-CN" dirty="0"/>
              <a:t>文件来实现图形旋转，运行效果同前图</a:t>
            </a:r>
            <a:r>
              <a:rPr lang="en-US" altLang="zh-CN" dirty="0"/>
              <a:t>19.24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indent="446088"/>
            <a:r>
              <a:rPr lang="zh-CN" altLang="zh-CN" b="1" dirty="0" smtClean="0">
                <a:solidFill>
                  <a:srgbClr val="00B050"/>
                </a:solidFill>
              </a:rPr>
              <a:t>实现</a:t>
            </a:r>
            <a:r>
              <a:rPr lang="zh-CN" altLang="zh-CN" b="1" dirty="0">
                <a:solidFill>
                  <a:srgbClr val="00B050"/>
                </a:solidFill>
              </a:rPr>
              <a:t>步骤如下。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）新建</a:t>
            </a:r>
            <a:r>
              <a:rPr lang="en-US" altLang="zh-CN" dirty="0"/>
              <a:t>QML</a:t>
            </a:r>
            <a:r>
              <a:rPr lang="zh-CN" altLang="zh-CN" dirty="0"/>
              <a:t>应用程序，项目名称为“</a:t>
            </a:r>
            <a:r>
              <a:rPr lang="en-US" altLang="zh-CN" dirty="0" err="1"/>
              <a:t>JSFile</a:t>
            </a:r>
            <a:r>
              <a:rPr lang="zh-CN" altLang="zh-CN" dirty="0"/>
              <a:t>”。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）右击项目视图“资源”→“</a:t>
            </a:r>
            <a:r>
              <a:rPr lang="en-US" altLang="zh-CN" dirty="0" err="1"/>
              <a:t>qml.qrc</a:t>
            </a:r>
            <a:r>
              <a:rPr lang="zh-CN" altLang="zh-CN" dirty="0"/>
              <a:t>”下的“</a:t>
            </a:r>
            <a:r>
              <a:rPr lang="en-US" altLang="zh-CN" dirty="0"/>
              <a:t>/</a:t>
            </a:r>
            <a:r>
              <a:rPr lang="zh-CN" altLang="zh-CN" dirty="0"/>
              <a:t>”节点，选择“添加新文件</a:t>
            </a:r>
            <a:r>
              <a:rPr lang="en-US" altLang="zh-CN" dirty="0"/>
              <a:t>…</a:t>
            </a:r>
            <a:r>
              <a:rPr lang="zh-CN" altLang="zh-CN" dirty="0"/>
              <a:t>”项，弹出“新建文件”对话框，如图</a:t>
            </a:r>
            <a:r>
              <a:rPr lang="en-US" altLang="zh-CN" dirty="0"/>
              <a:t>19.25</a:t>
            </a:r>
            <a:r>
              <a:rPr lang="zh-CN" altLang="zh-CN" dirty="0"/>
              <a:t>所示，选择文件和类“</a:t>
            </a:r>
            <a:r>
              <a:rPr lang="en-US" altLang="zh-CN" dirty="0" err="1"/>
              <a:t>Qt</a:t>
            </a:r>
            <a:r>
              <a:rPr lang="zh-CN" altLang="zh-CN" dirty="0"/>
              <a:t>”下的“</a:t>
            </a:r>
            <a:r>
              <a:rPr lang="en-US" altLang="zh-CN" dirty="0"/>
              <a:t>JS File</a:t>
            </a:r>
            <a:r>
              <a:rPr lang="zh-CN" altLang="zh-CN" dirty="0"/>
              <a:t>”模板。</a:t>
            </a:r>
          </a:p>
          <a:p>
            <a:pPr indent="446088">
              <a:lnSpc>
                <a:spcPct val="150000"/>
              </a:lnSpc>
            </a:pPr>
            <a:endParaRPr lang="zh-CN" altLang="zh-CN" dirty="0"/>
          </a:p>
          <a:p>
            <a:endParaRPr lang="zh-CN" altLang="en-US" dirty="0"/>
          </a:p>
        </p:txBody>
      </p:sp>
      <p:pic>
        <p:nvPicPr>
          <p:cNvPr id="2560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501008"/>
            <a:ext cx="4951748" cy="3088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9320494"/>
      </p:ext>
    </p:extLst>
  </p:cSld>
  <p:clrMapOvr>
    <a:masterClrMapping/>
  </p:clrMapOvr>
  <p:transition spd="slow">
    <p:randomBar dir="vert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755576" y="2924944"/>
            <a:ext cx="8064896" cy="86409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Arial" charset="0"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19.5.2  </a:t>
            </a:r>
            <a:r>
              <a:rPr lang="zh-CN" altLang="zh-CN" dirty="0"/>
              <a:t>导入</a:t>
            </a:r>
            <a:r>
              <a:rPr lang="en-US" altLang="zh-CN" dirty="0"/>
              <a:t>JS</a:t>
            </a:r>
            <a:r>
              <a:rPr lang="zh-CN" altLang="zh-CN" dirty="0"/>
              <a:t>文件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8424936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>
              <a:lnSpc>
                <a:spcPct val="150000"/>
              </a:lnSpc>
            </a:pPr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）单击“</a:t>
            </a:r>
            <a:r>
              <a:rPr lang="en-US" altLang="zh-CN" dirty="0"/>
              <a:t>Choose…</a:t>
            </a:r>
            <a:r>
              <a:rPr lang="zh-CN" altLang="zh-CN" dirty="0"/>
              <a:t>”按钮，在“</a:t>
            </a:r>
            <a:r>
              <a:rPr lang="en-US" altLang="zh-CN" dirty="0"/>
              <a:t>Location</a:t>
            </a:r>
            <a:r>
              <a:rPr lang="zh-CN" altLang="zh-CN" dirty="0"/>
              <a:t>”页输入文件名“</a:t>
            </a:r>
            <a:r>
              <a:rPr lang="en-US" altLang="zh-CN" dirty="0" err="1"/>
              <a:t>myscript</a:t>
            </a:r>
            <a:r>
              <a:rPr lang="zh-CN" altLang="zh-CN" dirty="0"/>
              <a:t>”并选择保存路径（本项目文件夹下）。连续单击“下一步”按钮，最后单击“完成”按钮，就在项目中添加了一个</a:t>
            </a:r>
            <a:r>
              <a:rPr lang="en-US" altLang="zh-CN" dirty="0"/>
              <a:t>.</a:t>
            </a:r>
            <a:r>
              <a:rPr lang="en-US" altLang="zh-CN" dirty="0" err="1"/>
              <a:t>js</a:t>
            </a:r>
            <a:r>
              <a:rPr lang="zh-CN" altLang="zh-CN" dirty="0"/>
              <a:t>文件。</a:t>
            </a:r>
          </a:p>
          <a:p>
            <a:pPr indent="446088">
              <a:lnSpc>
                <a:spcPct val="150000"/>
              </a:lnSpc>
            </a:pPr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）在</a:t>
            </a:r>
            <a:r>
              <a:rPr lang="en-US" altLang="zh-CN" dirty="0"/>
              <a:t>myscript.js</a:t>
            </a:r>
            <a:r>
              <a:rPr lang="zh-CN" altLang="zh-CN" dirty="0"/>
              <a:t>中编写代码如下：</a:t>
            </a:r>
          </a:p>
          <a:p>
            <a:pPr indent="446088"/>
            <a:r>
              <a:rPr lang="en-US" altLang="zh-CN" dirty="0"/>
              <a:t>function </a:t>
            </a:r>
            <a:r>
              <a:rPr lang="en-US" altLang="zh-CN" dirty="0" err="1"/>
              <a:t>getRandomNumber</a:t>
            </a:r>
            <a:r>
              <a:rPr lang="en-US" altLang="zh-CN" dirty="0"/>
              <a:t>() {			</a:t>
            </a:r>
            <a:r>
              <a:rPr lang="en-US" altLang="zh-CN" dirty="0" smtClean="0"/>
              <a:t>//</a:t>
            </a:r>
            <a:r>
              <a:rPr lang="zh-CN" altLang="zh-CN" dirty="0"/>
              <a:t>定义</a:t>
            </a:r>
            <a:r>
              <a:rPr lang="en-US" altLang="zh-CN" dirty="0"/>
              <a:t>JavaScript</a:t>
            </a:r>
            <a:r>
              <a:rPr lang="zh-CN" altLang="zh-CN" dirty="0"/>
              <a:t>函数</a:t>
            </a:r>
          </a:p>
          <a:p>
            <a:pPr indent="446088"/>
            <a:r>
              <a:rPr lang="en-US" altLang="zh-CN" dirty="0"/>
              <a:t>    return </a:t>
            </a:r>
            <a:r>
              <a:rPr lang="en-US" altLang="zh-CN" dirty="0" err="1"/>
              <a:t>Math.random</a:t>
            </a:r>
            <a:r>
              <a:rPr lang="en-US" altLang="zh-CN" dirty="0"/>
              <a:t>() * 360;			</a:t>
            </a:r>
            <a:r>
              <a:rPr lang="en-US" altLang="zh-CN" dirty="0" smtClean="0"/>
              <a:t>//</a:t>
            </a:r>
            <a:r>
              <a:rPr lang="zh-CN" altLang="zh-CN" dirty="0"/>
              <a:t>随机旋转的角度值</a:t>
            </a:r>
          </a:p>
          <a:p>
            <a:pPr indent="446088"/>
            <a:r>
              <a:rPr lang="en-US" altLang="zh-CN" dirty="0"/>
              <a:t>}</a:t>
            </a:r>
            <a:endParaRPr lang="zh-CN" altLang="zh-CN" dirty="0"/>
          </a:p>
          <a:p>
            <a:pPr indent="446088"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5944722"/>
      </p:ext>
    </p:extLst>
  </p:cSld>
  <p:clrMapOvr>
    <a:masterClrMapping/>
  </p:clrMapOvr>
  <p:transition spd="slow">
    <p:randomBar dir="vert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683568" y="1700808"/>
            <a:ext cx="8136904" cy="496855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Arial" charset="0"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19.5.2  </a:t>
            </a:r>
            <a:r>
              <a:rPr lang="zh-CN" altLang="zh-CN" dirty="0"/>
              <a:t>导入</a:t>
            </a:r>
            <a:r>
              <a:rPr lang="en-US" altLang="zh-CN" dirty="0"/>
              <a:t>JS</a:t>
            </a:r>
            <a:r>
              <a:rPr lang="zh-CN" altLang="zh-CN" dirty="0"/>
              <a:t>文件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1124744"/>
            <a:ext cx="8496944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5</a:t>
            </a:r>
            <a:r>
              <a:rPr lang="zh-CN" altLang="zh-CN" dirty="0"/>
              <a:t>）右击项目视图“资源”→“</a:t>
            </a:r>
            <a:r>
              <a:rPr lang="en-US" altLang="zh-CN" dirty="0" err="1"/>
              <a:t>qml.qrc</a:t>
            </a:r>
            <a:r>
              <a:rPr lang="zh-CN" altLang="zh-CN" dirty="0"/>
              <a:t>”下的“</a:t>
            </a:r>
            <a:r>
              <a:rPr lang="en-US" altLang="zh-CN" dirty="0"/>
              <a:t>/</a:t>
            </a:r>
            <a:r>
              <a:rPr lang="zh-CN" altLang="zh-CN" dirty="0"/>
              <a:t>”节点，选择“添加新文件</a:t>
            </a:r>
            <a:r>
              <a:rPr lang="en-US" altLang="zh-CN" dirty="0"/>
              <a:t>…</a:t>
            </a:r>
            <a:r>
              <a:rPr lang="zh-CN" altLang="zh-CN" dirty="0"/>
              <a:t>”项，新建</a:t>
            </a:r>
            <a:r>
              <a:rPr lang="en-US" altLang="zh-CN" dirty="0" err="1"/>
              <a:t>RotateRect.qml</a:t>
            </a:r>
            <a:r>
              <a:rPr lang="zh-CN" altLang="zh-CN" dirty="0"/>
              <a:t>文件，编写代码如下：</a:t>
            </a:r>
          </a:p>
          <a:p>
            <a:pPr indent="446088"/>
            <a:r>
              <a:rPr lang="en-US" altLang="zh-CN" sz="1400" dirty="0"/>
              <a:t>import </a:t>
            </a:r>
            <a:r>
              <a:rPr lang="en-US" altLang="zh-CN" sz="1400" dirty="0" err="1"/>
              <a:t>QtQuick</a:t>
            </a:r>
            <a:r>
              <a:rPr lang="en-US" altLang="zh-CN" sz="1400" dirty="0"/>
              <a:t> 2.0</a:t>
            </a:r>
            <a:endParaRPr lang="zh-CN" altLang="zh-CN" sz="1400" dirty="0"/>
          </a:p>
          <a:p>
            <a:pPr indent="446088"/>
            <a:r>
              <a:rPr lang="en-US" altLang="zh-CN" sz="1400" dirty="0"/>
              <a:t>import "myscript.js" as Logic			</a:t>
            </a:r>
            <a:r>
              <a:rPr lang="en-US" altLang="zh-CN" sz="1400" dirty="0" smtClean="0"/>
              <a:t>	//</a:t>
            </a:r>
            <a:r>
              <a:rPr lang="zh-CN" altLang="zh-CN" sz="1400" dirty="0"/>
              <a:t>导入</a:t>
            </a:r>
            <a:r>
              <a:rPr lang="en-US" altLang="zh-CN" sz="1400" dirty="0"/>
              <a:t>JS</a:t>
            </a:r>
            <a:r>
              <a:rPr lang="zh-CN" altLang="zh-CN" sz="1400" dirty="0"/>
              <a:t>文件</a:t>
            </a:r>
          </a:p>
          <a:p>
            <a:pPr indent="446088"/>
            <a:r>
              <a:rPr lang="en-US" altLang="zh-CN" sz="1400" dirty="0"/>
              <a:t>Rectangle {</a:t>
            </a:r>
            <a:endParaRPr lang="zh-CN" altLang="zh-CN" sz="1400" dirty="0"/>
          </a:p>
          <a:p>
            <a:pPr indent="446088"/>
            <a:r>
              <a:rPr lang="en-US" altLang="zh-CN" sz="1400" dirty="0"/>
              <a:t>    id: </a:t>
            </a:r>
            <a:r>
              <a:rPr lang="en-US" altLang="zh-CN" sz="1400" dirty="0" err="1"/>
              <a:t>rect</a:t>
            </a:r>
            <a:endParaRPr lang="zh-CN" altLang="zh-CN" sz="1400" dirty="0"/>
          </a:p>
          <a:p>
            <a:pPr indent="446088"/>
            <a:r>
              <a:rPr lang="en-US" altLang="zh-CN" sz="1400" dirty="0"/>
              <a:t>    width: 60</a:t>
            </a:r>
            <a:endParaRPr lang="zh-CN" altLang="zh-CN" sz="1400" dirty="0"/>
          </a:p>
          <a:p>
            <a:pPr indent="446088"/>
            <a:r>
              <a:rPr lang="en-US" altLang="zh-CN" sz="1400" dirty="0"/>
              <a:t>    height: 60</a:t>
            </a:r>
            <a:endParaRPr lang="zh-CN" altLang="zh-CN" sz="1400" dirty="0"/>
          </a:p>
          <a:p>
            <a:pPr indent="446088"/>
            <a:r>
              <a:rPr lang="en-US" altLang="zh-CN" sz="1400" dirty="0"/>
              <a:t>    gradient: Gradient {				</a:t>
            </a:r>
            <a:r>
              <a:rPr lang="en-US" altLang="zh-CN" sz="1400" dirty="0" smtClean="0"/>
              <a:t>//</a:t>
            </a:r>
            <a:r>
              <a:rPr lang="zh-CN" altLang="zh-CN" sz="1400" dirty="0"/>
              <a:t>渐变色增强旋转的视觉效果</a:t>
            </a:r>
          </a:p>
          <a:p>
            <a:pPr indent="446088"/>
            <a:r>
              <a:rPr lang="en-US" altLang="zh-CN" sz="1400" dirty="0"/>
              <a:t>        </a:t>
            </a:r>
            <a:r>
              <a:rPr lang="en-US" altLang="zh-CN" sz="1400" dirty="0" err="1"/>
              <a:t>GradientStop</a:t>
            </a:r>
            <a:r>
              <a:rPr lang="en-US" altLang="zh-CN" sz="1400" dirty="0"/>
              <a:t> { position: 0.0; color: "yellow" }</a:t>
            </a:r>
            <a:endParaRPr lang="zh-CN" altLang="zh-CN" sz="1400" dirty="0"/>
          </a:p>
          <a:p>
            <a:pPr indent="446088"/>
            <a:r>
              <a:rPr lang="en-US" altLang="zh-CN" sz="1400" dirty="0"/>
              <a:t>        </a:t>
            </a:r>
            <a:r>
              <a:rPr lang="en-US" altLang="zh-CN" sz="1400" dirty="0" err="1"/>
              <a:t>GradientStop</a:t>
            </a:r>
            <a:r>
              <a:rPr lang="en-US" altLang="zh-CN" sz="1400" dirty="0"/>
              <a:t> { position: 0.33; color: "blue" }</a:t>
            </a:r>
            <a:endParaRPr lang="zh-CN" altLang="zh-CN" sz="1400" dirty="0"/>
          </a:p>
          <a:p>
            <a:pPr indent="446088"/>
            <a:r>
              <a:rPr lang="en-US" altLang="zh-CN" sz="1400" dirty="0"/>
              <a:t>        </a:t>
            </a:r>
            <a:r>
              <a:rPr lang="en-US" altLang="zh-CN" sz="1400" dirty="0" err="1"/>
              <a:t>GradientStop</a:t>
            </a:r>
            <a:r>
              <a:rPr lang="en-US" altLang="zh-CN" sz="1400" dirty="0"/>
              <a:t> { position: 1.0; color: "aqua" }</a:t>
            </a:r>
            <a:endParaRPr lang="zh-CN" altLang="zh-CN" sz="1400" dirty="0"/>
          </a:p>
          <a:p>
            <a:pPr indent="446088"/>
            <a:r>
              <a:rPr lang="en-US" altLang="zh-CN" sz="1400" dirty="0"/>
              <a:t>    }</a:t>
            </a:r>
            <a:endParaRPr lang="zh-CN" altLang="zh-CN" sz="1400" dirty="0"/>
          </a:p>
          <a:p>
            <a:pPr indent="446088"/>
            <a:r>
              <a:rPr lang="en-US" altLang="zh-CN" sz="1400" dirty="0"/>
              <a:t>    Behavior on rotation {				</a:t>
            </a:r>
            <a:r>
              <a:rPr lang="en-US" altLang="zh-CN" sz="1400" dirty="0" smtClean="0"/>
              <a:t>//</a:t>
            </a:r>
            <a:r>
              <a:rPr lang="zh-CN" altLang="zh-CN" sz="1400" dirty="0"/>
              <a:t>行为动画</a:t>
            </a:r>
          </a:p>
          <a:p>
            <a:pPr indent="446088"/>
            <a:r>
              <a:rPr lang="en-US" altLang="zh-CN" sz="1400" dirty="0"/>
              <a:t>        </a:t>
            </a:r>
            <a:r>
              <a:rPr lang="en-US" altLang="zh-CN" sz="1400" dirty="0" err="1"/>
              <a:t>RotationAnimation</a:t>
            </a:r>
            <a:r>
              <a:rPr lang="en-US" altLang="zh-CN" sz="1400" dirty="0"/>
              <a:t> {</a:t>
            </a:r>
            <a:endParaRPr lang="zh-CN" altLang="zh-CN" sz="1400" dirty="0"/>
          </a:p>
          <a:p>
            <a:pPr indent="446088"/>
            <a:r>
              <a:rPr lang="en-US" altLang="zh-CN" sz="1400" dirty="0"/>
              <a:t>            direction: </a:t>
            </a:r>
            <a:r>
              <a:rPr lang="en-US" altLang="zh-CN" sz="1400" dirty="0" err="1"/>
              <a:t>RotationAnimation.Clockwise</a:t>
            </a:r>
            <a:endParaRPr lang="zh-CN" altLang="zh-CN" sz="1400" dirty="0"/>
          </a:p>
          <a:p>
            <a:pPr indent="446088"/>
            <a:r>
              <a:rPr lang="en-US" altLang="zh-CN" sz="1400" dirty="0"/>
              <a:t>        }</a:t>
            </a:r>
            <a:endParaRPr lang="zh-CN" altLang="zh-CN" sz="1400" dirty="0"/>
          </a:p>
          <a:p>
            <a:pPr indent="446088"/>
            <a:r>
              <a:rPr lang="en-US" altLang="zh-CN" sz="1400" dirty="0"/>
              <a:t>    }</a:t>
            </a:r>
            <a:endParaRPr lang="zh-CN" altLang="zh-CN" sz="1400" dirty="0"/>
          </a:p>
          <a:p>
            <a:pPr indent="446088"/>
            <a:r>
              <a:rPr lang="en-US" altLang="zh-CN" sz="1400" dirty="0"/>
              <a:t> </a:t>
            </a:r>
            <a:endParaRPr lang="zh-CN" altLang="zh-CN" sz="1400" dirty="0"/>
          </a:p>
          <a:p>
            <a:pPr indent="446088"/>
            <a:r>
              <a:rPr lang="en-US" altLang="zh-CN" sz="1400" dirty="0"/>
              <a:t>    </a:t>
            </a:r>
            <a:r>
              <a:rPr lang="en-US" altLang="zh-CN" sz="1400" dirty="0" err="1"/>
              <a:t>MouseArea</a:t>
            </a:r>
            <a:r>
              <a:rPr lang="en-US" altLang="zh-CN" sz="1400" dirty="0"/>
              <a:t> {</a:t>
            </a:r>
            <a:endParaRPr lang="zh-CN" altLang="zh-CN" sz="1400" dirty="0"/>
          </a:p>
          <a:p>
            <a:pPr indent="446088"/>
            <a:r>
              <a:rPr lang="en-US" altLang="zh-CN" sz="1400" dirty="0"/>
              <a:t>        </a:t>
            </a:r>
            <a:r>
              <a:rPr lang="en-US" altLang="zh-CN" sz="1400" dirty="0" err="1"/>
              <a:t>anchors.fill</a:t>
            </a:r>
            <a:r>
              <a:rPr lang="en-US" altLang="zh-CN" sz="1400" dirty="0"/>
              <a:t>: parent</a:t>
            </a:r>
            <a:endParaRPr lang="zh-CN" altLang="zh-CN" sz="1400" dirty="0"/>
          </a:p>
          <a:p>
            <a:pPr indent="446088"/>
            <a:r>
              <a:rPr lang="en-US" altLang="zh-CN" sz="1400" dirty="0"/>
              <a:t>        </a:t>
            </a:r>
            <a:r>
              <a:rPr lang="en-US" altLang="zh-CN" sz="1400" dirty="0" err="1"/>
              <a:t>onClicked</a:t>
            </a:r>
            <a:r>
              <a:rPr lang="en-US" altLang="zh-CN" sz="1400" dirty="0"/>
              <a:t>: </a:t>
            </a:r>
            <a:r>
              <a:rPr lang="en-US" altLang="zh-CN" sz="1400" dirty="0" err="1"/>
              <a:t>rect.rotation</a:t>
            </a:r>
            <a:r>
              <a:rPr lang="en-US" altLang="zh-CN" sz="1400" dirty="0"/>
              <a:t> = </a:t>
            </a:r>
            <a:r>
              <a:rPr lang="en-US" altLang="zh-CN" sz="1400" dirty="0" err="1"/>
              <a:t>Logic.getRandomNumber</a:t>
            </a:r>
            <a:r>
              <a:rPr lang="en-US" altLang="zh-CN" sz="1400" dirty="0"/>
              <a:t>();	</a:t>
            </a:r>
            <a:endParaRPr lang="zh-CN" altLang="zh-CN" sz="1400" dirty="0"/>
          </a:p>
          <a:p>
            <a:pPr indent="446088"/>
            <a:r>
              <a:rPr lang="en-US" altLang="zh-CN" sz="1400" dirty="0"/>
              <a:t>//</a:t>
            </a:r>
            <a:r>
              <a:rPr lang="zh-CN" altLang="zh-CN" sz="1400" dirty="0"/>
              <a:t>使用导入</a:t>
            </a:r>
            <a:r>
              <a:rPr lang="en-US" altLang="zh-CN" sz="1400" dirty="0"/>
              <a:t>JS</a:t>
            </a:r>
            <a:r>
              <a:rPr lang="zh-CN" altLang="zh-CN" sz="1400" dirty="0"/>
              <a:t>文件中定义的</a:t>
            </a:r>
            <a:r>
              <a:rPr lang="en-US" altLang="zh-CN" sz="1400" dirty="0"/>
              <a:t>JavaScript</a:t>
            </a:r>
            <a:r>
              <a:rPr lang="zh-CN" altLang="zh-CN" sz="1400" dirty="0"/>
              <a:t>函数</a:t>
            </a:r>
          </a:p>
          <a:p>
            <a:pPr indent="446088"/>
            <a:r>
              <a:rPr lang="en-US" altLang="zh-CN" sz="1400" dirty="0"/>
              <a:t>    }</a:t>
            </a:r>
            <a:endParaRPr lang="zh-CN" altLang="zh-CN" sz="1400" dirty="0"/>
          </a:p>
          <a:p>
            <a:pPr indent="446088"/>
            <a:r>
              <a:rPr lang="en-US" altLang="zh-CN" sz="1400" dirty="0"/>
              <a:t>}</a:t>
            </a:r>
            <a:endParaRPr lang="zh-CN" altLang="zh-CN" sz="1400" dirty="0"/>
          </a:p>
          <a:p>
            <a:pPr indent="446088"/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97087409"/>
      </p:ext>
    </p:extLst>
  </p:cSld>
  <p:clrMapOvr>
    <a:masterClrMapping/>
  </p:clrMapOvr>
  <p:transition spd="slow">
    <p:randomBar dir="vert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755576" y="1628800"/>
            <a:ext cx="7848872" cy="381642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Arial" charset="0"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19.5.2  </a:t>
            </a:r>
            <a:r>
              <a:rPr lang="zh-CN" altLang="zh-CN" dirty="0"/>
              <a:t>导入</a:t>
            </a:r>
            <a:r>
              <a:rPr lang="en-US" altLang="zh-CN" dirty="0"/>
              <a:t>JS</a:t>
            </a:r>
            <a:r>
              <a:rPr lang="zh-CN" altLang="zh-CN" dirty="0"/>
              <a:t>文件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268760"/>
            <a:ext cx="8424936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6</a:t>
            </a:r>
            <a:r>
              <a:rPr lang="zh-CN" altLang="zh-CN" dirty="0"/>
              <a:t>）打开</a:t>
            </a:r>
            <a:r>
              <a:rPr lang="en-US" altLang="zh-CN" dirty="0" err="1"/>
              <a:t>MainForm.ui.qml</a:t>
            </a:r>
            <a:r>
              <a:rPr lang="zh-CN" altLang="zh-CN" dirty="0"/>
              <a:t>文件，修改代码如下：</a:t>
            </a:r>
          </a:p>
          <a:p>
            <a:pPr indent="446088"/>
            <a:r>
              <a:rPr lang="zh-CN" altLang="zh-CN" sz="1600" dirty="0"/>
              <a:t>…</a:t>
            </a:r>
          </a:p>
          <a:p>
            <a:pPr indent="446088"/>
            <a:r>
              <a:rPr lang="en-US" altLang="zh-CN" sz="1600" dirty="0"/>
              <a:t>Rectangle {</a:t>
            </a:r>
            <a:endParaRPr lang="zh-CN" altLang="zh-CN" sz="1600" dirty="0"/>
          </a:p>
          <a:p>
            <a:pPr indent="446088"/>
            <a:r>
              <a:rPr lang="en-US" altLang="zh-CN" sz="1600" dirty="0"/>
              <a:t>	</a:t>
            </a:r>
            <a:r>
              <a:rPr lang="zh-CN" altLang="zh-CN" sz="1600" dirty="0"/>
              <a:t>…</a:t>
            </a:r>
          </a:p>
          <a:p>
            <a:pPr indent="446088"/>
            <a:r>
              <a:rPr lang="en-US" altLang="zh-CN" sz="1600" dirty="0"/>
              <a:t>    </a:t>
            </a:r>
            <a:r>
              <a:rPr lang="en-US" altLang="zh-CN" sz="1600" dirty="0" err="1"/>
              <a:t>MouseArea</a:t>
            </a:r>
            <a:r>
              <a:rPr lang="en-US" altLang="zh-CN" sz="1600" dirty="0"/>
              <a:t> {</a:t>
            </a:r>
            <a:endParaRPr lang="zh-CN" altLang="zh-CN" sz="1600" dirty="0"/>
          </a:p>
          <a:p>
            <a:pPr indent="446088"/>
            <a:r>
              <a:rPr lang="en-US" altLang="zh-CN" sz="1600" dirty="0"/>
              <a:t>        id: </a:t>
            </a:r>
            <a:r>
              <a:rPr lang="en-US" altLang="zh-CN" sz="1600" dirty="0" err="1"/>
              <a:t>mouseArea</a:t>
            </a:r>
            <a:endParaRPr lang="zh-CN" altLang="zh-CN" sz="1600" dirty="0"/>
          </a:p>
          <a:p>
            <a:pPr indent="446088"/>
            <a:r>
              <a:rPr lang="en-US" altLang="zh-CN" sz="1600" dirty="0"/>
              <a:t>        </a:t>
            </a:r>
            <a:r>
              <a:rPr lang="en-US" altLang="zh-CN" sz="1600" dirty="0" err="1"/>
              <a:t>anchors.fill</a:t>
            </a:r>
            <a:r>
              <a:rPr lang="en-US" altLang="zh-CN" sz="1600" dirty="0"/>
              <a:t>: parent</a:t>
            </a:r>
            <a:endParaRPr lang="zh-CN" altLang="zh-CN" sz="1600" dirty="0"/>
          </a:p>
          <a:p>
            <a:pPr indent="446088"/>
            <a:r>
              <a:rPr lang="en-US" altLang="zh-CN" sz="1600" dirty="0"/>
              <a:t>    }</a:t>
            </a:r>
            <a:endParaRPr lang="zh-CN" altLang="zh-CN" sz="1600" dirty="0"/>
          </a:p>
          <a:p>
            <a:pPr indent="446088"/>
            <a:r>
              <a:rPr lang="en-US" altLang="zh-CN" sz="1600" dirty="0"/>
              <a:t>    </a:t>
            </a:r>
            <a:r>
              <a:rPr lang="en-US" altLang="zh-CN" sz="1600" dirty="0" err="1"/>
              <a:t>TextEdit</a:t>
            </a:r>
            <a:r>
              <a:rPr lang="en-US" altLang="zh-CN" sz="1600" dirty="0"/>
              <a:t> {</a:t>
            </a:r>
            <a:endParaRPr lang="zh-CN" altLang="zh-CN" sz="1600" dirty="0"/>
          </a:p>
          <a:p>
            <a:pPr indent="446088"/>
            <a:r>
              <a:rPr lang="en-US" altLang="zh-CN" sz="1600" dirty="0"/>
              <a:t>        id: </a:t>
            </a:r>
            <a:r>
              <a:rPr lang="en-US" altLang="zh-CN" sz="1600" dirty="0" err="1"/>
              <a:t>textEdit</a:t>
            </a:r>
            <a:endParaRPr lang="zh-CN" altLang="zh-CN" sz="1600" dirty="0"/>
          </a:p>
          <a:p>
            <a:pPr indent="446088"/>
            <a:r>
              <a:rPr lang="en-US" altLang="zh-CN" sz="1600" dirty="0"/>
              <a:t>        visible: false</a:t>
            </a:r>
            <a:endParaRPr lang="zh-CN" altLang="zh-CN" sz="1600" dirty="0"/>
          </a:p>
          <a:p>
            <a:pPr indent="446088"/>
            <a:r>
              <a:rPr lang="en-US" altLang="zh-CN" sz="1600" dirty="0"/>
              <a:t>    }</a:t>
            </a:r>
            <a:endParaRPr lang="zh-CN" altLang="zh-CN" sz="1600" dirty="0"/>
          </a:p>
          <a:p>
            <a:pPr indent="446088"/>
            <a:r>
              <a:rPr lang="en-US" altLang="zh-CN" sz="1600" dirty="0"/>
              <a:t>    </a:t>
            </a:r>
            <a:r>
              <a:rPr lang="en-US" altLang="zh-CN" sz="1600" dirty="0" err="1"/>
              <a:t>RotateRect</a:t>
            </a:r>
            <a:r>
              <a:rPr lang="en-US" altLang="zh-CN" sz="1600" dirty="0"/>
              <a:t> {									//</a:t>
            </a:r>
            <a:r>
              <a:rPr lang="zh-CN" altLang="zh-CN" sz="1600" dirty="0"/>
              <a:t>使用</a:t>
            </a:r>
            <a:r>
              <a:rPr lang="en-US" altLang="zh-CN" sz="1600" dirty="0" err="1"/>
              <a:t>RotateRect</a:t>
            </a:r>
            <a:r>
              <a:rPr lang="zh-CN" altLang="zh-CN" sz="1600" dirty="0"/>
              <a:t>组件</a:t>
            </a:r>
          </a:p>
          <a:p>
            <a:pPr indent="446088"/>
            <a:r>
              <a:rPr lang="en-US" altLang="zh-CN" sz="1600" dirty="0"/>
              <a:t>        x:50;y:50</a:t>
            </a:r>
            <a:endParaRPr lang="zh-CN" altLang="zh-CN" sz="1600" dirty="0"/>
          </a:p>
          <a:p>
            <a:pPr indent="446088"/>
            <a:r>
              <a:rPr lang="en-US" altLang="zh-CN" sz="1600" dirty="0"/>
              <a:t>    }</a:t>
            </a:r>
            <a:endParaRPr lang="zh-CN" altLang="zh-CN" sz="1600" dirty="0"/>
          </a:p>
          <a:p>
            <a:pPr indent="446088"/>
            <a:r>
              <a:rPr lang="en-US" altLang="zh-CN" sz="1600" dirty="0"/>
              <a:t>}</a:t>
            </a:r>
            <a:endParaRPr lang="zh-CN" altLang="zh-CN" sz="16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8534445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19.1.1  </a:t>
            </a:r>
            <a:r>
              <a:rPr lang="zh-CN" altLang="zh-CN" dirty="0"/>
              <a:t>第一个</a:t>
            </a:r>
            <a:r>
              <a:rPr lang="en-US" altLang="zh-CN" dirty="0"/>
              <a:t>QML</a:t>
            </a:r>
            <a:r>
              <a:rPr lang="zh-CN" altLang="zh-CN" dirty="0"/>
              <a:t>程序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1196752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>
              <a:lnSpc>
                <a:spcPct val="200000"/>
              </a:lnSpc>
            </a:pPr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）单击“下一步”按钮，在“</a:t>
            </a:r>
            <a:r>
              <a:rPr lang="en-US" altLang="zh-CN" dirty="0"/>
              <a:t>Kit Selection</a:t>
            </a:r>
            <a:r>
              <a:rPr lang="zh-CN" altLang="zh-CN" dirty="0"/>
              <a:t>”页，系统默认已指定程序的编译器和调试器，如图</a:t>
            </a:r>
            <a:r>
              <a:rPr lang="en-US" altLang="zh-CN" dirty="0"/>
              <a:t>19.4</a:t>
            </a:r>
            <a:r>
              <a:rPr lang="zh-CN" altLang="zh-CN" dirty="0"/>
              <a:t>所</a:t>
            </a:r>
            <a:r>
              <a:rPr lang="zh-CN" altLang="zh-CN" dirty="0" smtClean="0"/>
              <a:t>示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4098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708" y="2401164"/>
            <a:ext cx="5184576" cy="3249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868674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19.1.1  </a:t>
            </a:r>
            <a:r>
              <a:rPr lang="zh-CN" altLang="zh-CN" dirty="0"/>
              <a:t>第一个</a:t>
            </a:r>
            <a:r>
              <a:rPr lang="en-US" altLang="zh-CN" dirty="0"/>
              <a:t>QML</a:t>
            </a:r>
            <a:r>
              <a:rPr lang="zh-CN" altLang="zh-CN" dirty="0"/>
              <a:t>程序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412776"/>
            <a:ext cx="8424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>
              <a:lnSpc>
                <a:spcPct val="150000"/>
              </a:lnSpc>
            </a:pPr>
            <a:r>
              <a:rPr lang="zh-CN" altLang="zh-CN" dirty="0"/>
              <a:t>（</a:t>
            </a:r>
            <a:r>
              <a:rPr lang="en-US" altLang="zh-CN" dirty="0"/>
              <a:t>5</a:t>
            </a:r>
            <a:r>
              <a:rPr lang="zh-CN" altLang="zh-CN" dirty="0"/>
              <a:t>）在“</a:t>
            </a:r>
            <a:r>
              <a:rPr lang="en-US" altLang="zh-CN" dirty="0"/>
              <a:t>Project Management</a:t>
            </a:r>
            <a:r>
              <a:rPr lang="zh-CN" altLang="zh-CN" dirty="0"/>
              <a:t>”页上自动汇总出要添加到该项目的文件，如图</a:t>
            </a:r>
            <a:r>
              <a:rPr lang="en-US" altLang="zh-CN" dirty="0"/>
              <a:t>19.5</a:t>
            </a:r>
            <a:r>
              <a:rPr lang="zh-CN" altLang="zh-CN" dirty="0"/>
              <a:t>所</a:t>
            </a:r>
            <a:r>
              <a:rPr lang="zh-CN" altLang="zh-CN" dirty="0" smtClean="0"/>
              <a:t>示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49553"/>
              </p:ext>
            </p:extLst>
          </p:nvPr>
        </p:nvGraphicFramePr>
        <p:xfrm>
          <a:off x="1979712" y="2336106"/>
          <a:ext cx="5580248" cy="3495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Visio" r:id="rId3" imgW="7819268" imgH="4885650" progId="Visio.Drawing.11">
                  <p:embed/>
                </p:oleObj>
              </mc:Choice>
              <mc:Fallback>
                <p:oleObj name="Visio" r:id="rId3" imgW="7819268" imgH="488565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2336106"/>
                        <a:ext cx="5580248" cy="349549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9703143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683568" y="1700808"/>
            <a:ext cx="8136904" cy="352839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Arial" charset="0"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19.1.1  </a:t>
            </a:r>
            <a:r>
              <a:rPr lang="zh-CN" altLang="zh-CN" dirty="0"/>
              <a:t>第一个</a:t>
            </a:r>
            <a:r>
              <a:rPr lang="en-US" altLang="zh-CN" dirty="0"/>
              <a:t>QML</a:t>
            </a:r>
            <a:r>
              <a:rPr lang="zh-CN" altLang="zh-CN" dirty="0"/>
              <a:t>程序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1052736"/>
            <a:ext cx="856895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此时，系统自动将这些文件组织起来生成项目工程，并预生成了一个</a:t>
            </a:r>
            <a:r>
              <a:rPr lang="en-US" altLang="zh-CN" dirty="0"/>
              <a:t>QML</a:t>
            </a:r>
            <a:r>
              <a:rPr lang="zh-CN" altLang="zh-CN" dirty="0"/>
              <a:t>代码的框架，其中</a:t>
            </a:r>
            <a:r>
              <a:rPr lang="en-US" altLang="zh-CN" dirty="0" err="1"/>
              <a:t>main.qml</a:t>
            </a:r>
            <a:r>
              <a:rPr lang="zh-CN" altLang="zh-CN" dirty="0"/>
              <a:t>为项目启动的主程序文件，代码如下：</a:t>
            </a:r>
          </a:p>
          <a:p>
            <a:pPr indent="446088"/>
            <a:r>
              <a:rPr lang="en-US" altLang="zh-CN" sz="1600" dirty="0"/>
              <a:t>import </a:t>
            </a:r>
            <a:r>
              <a:rPr lang="en-US" altLang="zh-CN" sz="1600" dirty="0" err="1"/>
              <a:t>QtQuick</a:t>
            </a:r>
            <a:r>
              <a:rPr lang="en-US" altLang="zh-CN" sz="1600" dirty="0"/>
              <a:t> 2.7</a:t>
            </a:r>
            <a:endParaRPr lang="zh-CN" altLang="zh-CN" sz="1600" dirty="0"/>
          </a:p>
          <a:p>
            <a:pPr indent="446088"/>
            <a:r>
              <a:rPr lang="en-US" altLang="zh-CN" sz="1600" dirty="0"/>
              <a:t>import </a:t>
            </a:r>
            <a:r>
              <a:rPr lang="en-US" altLang="zh-CN" sz="1600" dirty="0" err="1"/>
              <a:t>QtQuick.Window</a:t>
            </a:r>
            <a:r>
              <a:rPr lang="en-US" altLang="zh-CN" sz="1600" dirty="0"/>
              <a:t> 2.2</a:t>
            </a:r>
            <a:endParaRPr lang="zh-CN" altLang="zh-CN" sz="1600" dirty="0"/>
          </a:p>
          <a:p>
            <a:pPr indent="446088"/>
            <a:r>
              <a:rPr lang="en-US" altLang="zh-CN" sz="1600" dirty="0"/>
              <a:t>Window {</a:t>
            </a:r>
            <a:endParaRPr lang="zh-CN" altLang="zh-CN" sz="1600" dirty="0"/>
          </a:p>
          <a:p>
            <a:pPr indent="446088"/>
            <a:r>
              <a:rPr lang="en-US" altLang="zh-CN" sz="1600" dirty="0"/>
              <a:t>    visible: true</a:t>
            </a:r>
            <a:endParaRPr lang="zh-CN" altLang="zh-CN" sz="1600" dirty="0"/>
          </a:p>
          <a:p>
            <a:pPr indent="446088"/>
            <a:r>
              <a:rPr lang="en-US" altLang="zh-CN" sz="1600" dirty="0"/>
              <a:t>    width: 640</a:t>
            </a:r>
            <a:endParaRPr lang="zh-CN" altLang="zh-CN" sz="1600" dirty="0"/>
          </a:p>
          <a:p>
            <a:pPr indent="446088"/>
            <a:r>
              <a:rPr lang="en-US" altLang="zh-CN" sz="1600" dirty="0"/>
              <a:t>    height: 480</a:t>
            </a:r>
            <a:endParaRPr lang="zh-CN" altLang="zh-CN" sz="1600" dirty="0"/>
          </a:p>
          <a:p>
            <a:pPr indent="446088"/>
            <a:r>
              <a:rPr lang="en-US" altLang="zh-CN" sz="1600" dirty="0"/>
              <a:t>    title: </a:t>
            </a:r>
            <a:r>
              <a:rPr lang="en-US" altLang="zh-CN" sz="1600" dirty="0" err="1"/>
              <a:t>qsTr</a:t>
            </a:r>
            <a:r>
              <a:rPr lang="en-US" altLang="zh-CN" sz="1600" dirty="0"/>
              <a:t>("Hello World")</a:t>
            </a:r>
            <a:endParaRPr lang="zh-CN" altLang="zh-CN" sz="1600" dirty="0"/>
          </a:p>
          <a:p>
            <a:pPr indent="446088"/>
            <a:r>
              <a:rPr lang="en-US" altLang="zh-CN" sz="1600" dirty="0"/>
              <a:t>    </a:t>
            </a:r>
            <a:r>
              <a:rPr lang="en-US" altLang="zh-CN" sz="1600" dirty="0" err="1"/>
              <a:t>MainForm</a:t>
            </a:r>
            <a:r>
              <a:rPr lang="en-US" altLang="zh-CN" sz="1600" dirty="0"/>
              <a:t> {</a:t>
            </a:r>
            <a:endParaRPr lang="zh-CN" altLang="zh-CN" sz="1600" dirty="0"/>
          </a:p>
          <a:p>
            <a:pPr indent="446088"/>
            <a:r>
              <a:rPr lang="en-US" altLang="zh-CN" sz="1600" dirty="0"/>
              <a:t>        </a:t>
            </a:r>
            <a:r>
              <a:rPr lang="en-US" altLang="zh-CN" sz="1600" dirty="0" err="1"/>
              <a:t>anchors.fill</a:t>
            </a:r>
            <a:r>
              <a:rPr lang="en-US" altLang="zh-CN" sz="1600" dirty="0"/>
              <a:t>: parent</a:t>
            </a:r>
            <a:endParaRPr lang="zh-CN" altLang="zh-CN" sz="1600" dirty="0"/>
          </a:p>
          <a:p>
            <a:pPr indent="446088"/>
            <a:r>
              <a:rPr lang="en-US" altLang="zh-CN" sz="1600" dirty="0"/>
              <a:t>        </a:t>
            </a:r>
            <a:r>
              <a:rPr lang="en-US" altLang="zh-CN" sz="1600" dirty="0" err="1"/>
              <a:t>mouseArea.onClicked</a:t>
            </a:r>
            <a:r>
              <a:rPr lang="en-US" altLang="zh-CN" sz="1600" dirty="0"/>
              <a:t>: {</a:t>
            </a:r>
            <a:endParaRPr lang="zh-CN" altLang="zh-CN" sz="1600" dirty="0"/>
          </a:p>
          <a:p>
            <a:pPr indent="446088"/>
            <a:r>
              <a:rPr lang="en-US" altLang="zh-CN" sz="1600" dirty="0"/>
              <a:t>            console.log(</a:t>
            </a:r>
            <a:r>
              <a:rPr lang="en-US" altLang="zh-CN" sz="1600" dirty="0" err="1"/>
              <a:t>qsTr</a:t>
            </a:r>
            <a:r>
              <a:rPr lang="en-US" altLang="zh-CN" sz="1600" dirty="0"/>
              <a:t>('Clicked on background. Text: "' + </a:t>
            </a:r>
            <a:r>
              <a:rPr lang="en-US" altLang="zh-CN" sz="1600" dirty="0" err="1"/>
              <a:t>textEdit.text</a:t>
            </a:r>
            <a:r>
              <a:rPr lang="en-US" altLang="zh-CN" sz="1600" dirty="0"/>
              <a:t> + '"'))</a:t>
            </a:r>
            <a:endParaRPr lang="zh-CN" altLang="zh-CN" sz="1600" dirty="0"/>
          </a:p>
          <a:p>
            <a:pPr indent="446088"/>
            <a:r>
              <a:rPr lang="en-US" altLang="zh-CN" sz="1600" dirty="0"/>
              <a:t>        }</a:t>
            </a:r>
            <a:endParaRPr lang="zh-CN" altLang="zh-CN" sz="1600" dirty="0"/>
          </a:p>
          <a:p>
            <a:pPr indent="446088"/>
            <a:r>
              <a:rPr lang="en-US" altLang="zh-CN" sz="1600" dirty="0"/>
              <a:t>    }</a:t>
            </a:r>
            <a:endParaRPr lang="zh-CN" altLang="zh-CN" sz="1600" dirty="0"/>
          </a:p>
          <a:p>
            <a:pPr indent="446088"/>
            <a:r>
              <a:rPr lang="en-US" altLang="zh-CN" sz="1600" dirty="0"/>
              <a:t>}</a:t>
            </a:r>
            <a:endParaRPr lang="zh-CN" altLang="zh-CN" sz="1600" dirty="0"/>
          </a:p>
          <a:p>
            <a:pPr indent="446088"/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3276864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19.1.1  </a:t>
            </a:r>
            <a:r>
              <a:rPr lang="zh-CN" altLang="zh-CN" dirty="0"/>
              <a:t>第一个</a:t>
            </a:r>
            <a:r>
              <a:rPr lang="en-US" altLang="zh-CN" dirty="0"/>
              <a:t>QML</a:t>
            </a:r>
            <a:r>
              <a:rPr lang="zh-CN" altLang="zh-CN" dirty="0"/>
              <a:t>程序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1746682"/>
            <a:ext cx="84969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单击 </a:t>
            </a:r>
            <a:r>
              <a:rPr lang="en-US" altLang="zh-CN" dirty="0"/>
              <a:t> </a:t>
            </a:r>
            <a:r>
              <a:rPr lang="en-US" altLang="zh-CN" dirty="0" smtClean="0"/>
              <a:t>    </a:t>
            </a:r>
            <a:r>
              <a:rPr lang="zh-CN" altLang="zh-CN" dirty="0" smtClean="0"/>
              <a:t>运行</a:t>
            </a:r>
            <a:r>
              <a:rPr lang="zh-CN" altLang="zh-CN" dirty="0"/>
              <a:t>程序，弹出“</a:t>
            </a:r>
            <a:r>
              <a:rPr lang="en-US" altLang="zh-CN" dirty="0"/>
              <a:t>Hello World</a:t>
            </a:r>
            <a:r>
              <a:rPr lang="zh-CN" altLang="zh-CN" dirty="0"/>
              <a:t>”窗口，窗口的上部有一文本输入框（默认显示“</a:t>
            </a:r>
            <a:r>
              <a:rPr lang="en-US" altLang="zh-CN" dirty="0"/>
              <a:t>Enter some text...</a:t>
            </a:r>
            <a:r>
              <a:rPr lang="zh-CN" altLang="zh-CN" dirty="0"/>
              <a:t>”），在其中输入“</a:t>
            </a:r>
            <a:r>
              <a:rPr lang="en-US" altLang="zh-CN" dirty="0"/>
              <a:t>Hello World!</a:t>
            </a:r>
            <a:r>
              <a:rPr lang="zh-CN" altLang="zh-CN" dirty="0"/>
              <a:t>”后用鼠标单击文本框外窗口内的任意位置，可以看到开发环境底部“应用程序输出”子窗口中输出一行文本“</a:t>
            </a:r>
            <a:r>
              <a:rPr lang="en-US" altLang="zh-CN" dirty="0" err="1"/>
              <a:t>qml</a:t>
            </a:r>
            <a:r>
              <a:rPr lang="en-US" altLang="zh-CN" dirty="0"/>
              <a:t>: Clicked on background. Text: "Hello World!"</a:t>
            </a:r>
            <a:r>
              <a:rPr lang="zh-CN" altLang="zh-CN" dirty="0"/>
              <a:t>”，整个过程如图</a:t>
            </a:r>
            <a:r>
              <a:rPr lang="en-US" altLang="zh-CN" dirty="0"/>
              <a:t>19.6</a:t>
            </a:r>
            <a:r>
              <a:rPr lang="zh-CN" altLang="zh-CN" dirty="0"/>
              <a:t>所示。</a:t>
            </a:r>
          </a:p>
          <a:p>
            <a:pPr indent="446088"/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746682"/>
            <a:ext cx="289669" cy="292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 descr="19t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96" y="3284984"/>
            <a:ext cx="7272808" cy="2837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588284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683568" y="2492896"/>
            <a:ext cx="8136904" cy="57606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Arial" charset="0"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19.1.2  QML</a:t>
            </a:r>
            <a:r>
              <a:rPr lang="zh-CN" altLang="zh-CN" dirty="0"/>
              <a:t>文档构成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3528" y="1196752"/>
            <a:ext cx="8496944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>
              <a:lnSpc>
                <a:spcPct val="150000"/>
              </a:lnSpc>
            </a:pPr>
            <a:r>
              <a:rPr lang="en-US" altLang="zh-CN" dirty="0">
                <a:solidFill>
                  <a:srgbClr val="00B050"/>
                </a:solidFill>
                <a:sym typeface="Wingdings"/>
              </a:rPr>
              <a:t></a:t>
            </a:r>
            <a:r>
              <a:rPr lang="en-US" altLang="zh-CN" dirty="0">
                <a:solidFill>
                  <a:srgbClr val="00B050"/>
                </a:solidFill>
              </a:rPr>
              <a:t> </a:t>
            </a:r>
            <a:r>
              <a:rPr lang="en-US" altLang="zh-CN" b="1" dirty="0">
                <a:solidFill>
                  <a:srgbClr val="00B050"/>
                </a:solidFill>
              </a:rPr>
              <a:t>import</a:t>
            </a:r>
            <a:r>
              <a:rPr lang="zh-CN" altLang="zh-CN" b="1" dirty="0">
                <a:solidFill>
                  <a:srgbClr val="00B050"/>
                </a:solidFill>
              </a:rPr>
              <a:t>部分</a:t>
            </a:r>
            <a:endParaRPr lang="zh-CN" altLang="zh-CN" dirty="0">
              <a:solidFill>
                <a:srgbClr val="00B050"/>
              </a:solidFill>
            </a:endParaRPr>
          </a:p>
          <a:p>
            <a:pPr indent="446088">
              <a:lnSpc>
                <a:spcPct val="150000"/>
              </a:lnSpc>
            </a:pPr>
            <a:r>
              <a:rPr lang="zh-CN" altLang="zh-CN" dirty="0"/>
              <a:t>此部分导入需要使用的</a:t>
            </a:r>
            <a:r>
              <a:rPr lang="en-US" altLang="zh-CN" dirty="0" err="1"/>
              <a:t>Qt</a:t>
            </a:r>
            <a:r>
              <a:rPr lang="en-US" altLang="zh-CN" dirty="0"/>
              <a:t> Quick</a:t>
            </a:r>
            <a:r>
              <a:rPr lang="zh-CN" altLang="zh-CN" dirty="0"/>
              <a:t>库，这些库由</a:t>
            </a:r>
            <a:r>
              <a:rPr lang="en-US" altLang="zh-CN" dirty="0" err="1"/>
              <a:t>Qt</a:t>
            </a:r>
            <a:r>
              <a:rPr lang="en-US" altLang="zh-CN" dirty="0"/>
              <a:t> 5</a:t>
            </a:r>
            <a:r>
              <a:rPr lang="zh-CN" altLang="zh-CN" dirty="0"/>
              <a:t>提供，包含了用户界面最通用的类和功能，如本程序</a:t>
            </a:r>
            <a:r>
              <a:rPr lang="en-US" altLang="zh-CN" dirty="0" err="1"/>
              <a:t>main.qml</a:t>
            </a:r>
            <a:r>
              <a:rPr lang="zh-CN" altLang="zh-CN" dirty="0"/>
              <a:t>文件开头的两句：</a:t>
            </a:r>
          </a:p>
          <a:p>
            <a:pPr indent="446088"/>
            <a:r>
              <a:rPr lang="en-US" altLang="zh-CN" dirty="0"/>
              <a:t>import </a:t>
            </a:r>
            <a:r>
              <a:rPr lang="en-US" altLang="zh-CN" dirty="0" err="1"/>
              <a:t>QtQuick</a:t>
            </a:r>
            <a:r>
              <a:rPr lang="en-US" altLang="zh-CN" dirty="0"/>
              <a:t> 2.7				</a:t>
            </a:r>
            <a:r>
              <a:rPr lang="en-US" altLang="zh-CN" dirty="0" smtClean="0"/>
              <a:t>//</a:t>
            </a:r>
            <a:r>
              <a:rPr lang="zh-CN" altLang="zh-CN" dirty="0"/>
              <a:t>导入</a:t>
            </a:r>
            <a:r>
              <a:rPr lang="en-US" altLang="zh-CN" dirty="0" err="1"/>
              <a:t>Qt</a:t>
            </a:r>
            <a:r>
              <a:rPr lang="en-US" altLang="zh-CN" dirty="0"/>
              <a:t> Quick 2.7</a:t>
            </a:r>
            <a:r>
              <a:rPr lang="zh-CN" altLang="zh-CN" dirty="0"/>
              <a:t>库</a:t>
            </a:r>
          </a:p>
          <a:p>
            <a:pPr indent="446088"/>
            <a:r>
              <a:rPr lang="en-US" altLang="zh-CN" dirty="0"/>
              <a:t>import </a:t>
            </a:r>
            <a:r>
              <a:rPr lang="en-US" altLang="zh-CN" dirty="0" err="1"/>
              <a:t>QtQuick.Window</a:t>
            </a:r>
            <a:r>
              <a:rPr lang="en-US" altLang="zh-CN" dirty="0"/>
              <a:t> 2.2			</a:t>
            </a:r>
            <a:r>
              <a:rPr lang="en-US" altLang="zh-CN" dirty="0" smtClean="0"/>
              <a:t>//</a:t>
            </a:r>
            <a:r>
              <a:rPr lang="zh-CN" altLang="zh-CN" dirty="0"/>
              <a:t>导入</a:t>
            </a:r>
            <a:r>
              <a:rPr lang="en-US" altLang="zh-CN" dirty="0" err="1"/>
              <a:t>Qt</a:t>
            </a:r>
            <a:r>
              <a:rPr lang="en-US" altLang="zh-CN" dirty="0"/>
              <a:t> Quick</a:t>
            </a:r>
            <a:r>
              <a:rPr lang="zh-CN" altLang="zh-CN" dirty="0"/>
              <a:t>窗体库</a:t>
            </a:r>
          </a:p>
          <a:p>
            <a:pPr indent="446088">
              <a:lnSpc>
                <a:spcPct val="150000"/>
              </a:lnSpc>
            </a:pPr>
            <a:r>
              <a:rPr lang="zh-CN" altLang="zh-CN" dirty="0"/>
              <a:t>导入这些库后，用户就可以在自己编写的程序中访问</a:t>
            </a:r>
            <a:r>
              <a:rPr lang="en-US" altLang="zh-CN" dirty="0" err="1"/>
              <a:t>Qt</a:t>
            </a:r>
            <a:r>
              <a:rPr lang="en-US" altLang="zh-CN" dirty="0"/>
              <a:t> Quick</a:t>
            </a:r>
            <a:r>
              <a:rPr lang="zh-CN" altLang="zh-CN" dirty="0"/>
              <a:t>所有的</a:t>
            </a:r>
            <a:r>
              <a:rPr lang="en-US" altLang="zh-CN" dirty="0"/>
              <a:t>QML</a:t>
            </a:r>
            <a:r>
              <a:rPr lang="zh-CN" altLang="zh-CN" dirty="0"/>
              <a:t>类型、接口和功能。</a:t>
            </a:r>
          </a:p>
          <a:p>
            <a:pPr indent="446088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3687413"/>
      </p:ext>
    </p:extLst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主题1">
  <a:themeElements>
    <a:clrScheme name="自定义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C00000"/>
      </a:hlink>
      <a:folHlink>
        <a:srgbClr val="99CC00"/>
      </a:folHlink>
    </a:clrScheme>
    <a:fontScheme name="tdesignc">
      <a:majorFont>
        <a:latin typeface="Arial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Pct val="100000"/>
          <a:buFont typeface="Arial" charset="0"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標楷體" pitchFamily="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Pct val="100000"/>
          <a:buFont typeface="Arial" charset="0"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標楷體" pitchFamily="65" charset="-120"/>
          </a:defRPr>
        </a:defPPr>
      </a:lstStyle>
    </a:lnDef>
  </a:objectDefaults>
  <a:extraClrSchemeLst>
    <a:extraClrScheme>
      <a:clrScheme name="tdesignc 1">
        <a:dk1>
          <a:srgbClr val="007A77"/>
        </a:dk1>
        <a:lt1>
          <a:srgbClr val="FFFFFF"/>
        </a:lt1>
        <a:dk2>
          <a:srgbClr val="003399"/>
        </a:dk2>
        <a:lt2>
          <a:srgbClr val="C0C0C0"/>
        </a:lt2>
        <a:accent1>
          <a:srgbClr val="EBF7FF"/>
        </a:accent1>
        <a:accent2>
          <a:srgbClr val="3366FF"/>
        </a:accent2>
        <a:accent3>
          <a:srgbClr val="FFFFFF"/>
        </a:accent3>
        <a:accent4>
          <a:srgbClr val="006765"/>
        </a:accent4>
        <a:accent5>
          <a:srgbClr val="F3FAFF"/>
        </a:accent5>
        <a:accent6>
          <a:srgbClr val="2D5CE7"/>
        </a:accent6>
        <a:hlink>
          <a:srgbClr val="DC5900"/>
        </a:hlink>
        <a:folHlink>
          <a:srgbClr val="7979A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designc 2">
        <a:dk1>
          <a:srgbClr val="005FBE"/>
        </a:dk1>
        <a:lt1>
          <a:srgbClr val="FFFFDD"/>
        </a:lt1>
        <a:dk2>
          <a:srgbClr val="2C5884"/>
        </a:dk2>
        <a:lt2>
          <a:srgbClr val="C0C0C0"/>
        </a:lt2>
        <a:accent1>
          <a:srgbClr val="E9F7FF"/>
        </a:accent1>
        <a:accent2>
          <a:srgbClr val="F89400"/>
        </a:accent2>
        <a:accent3>
          <a:srgbClr val="FFFFEB"/>
        </a:accent3>
        <a:accent4>
          <a:srgbClr val="0050A2"/>
        </a:accent4>
        <a:accent5>
          <a:srgbClr val="F2FAFF"/>
        </a:accent5>
        <a:accent6>
          <a:srgbClr val="E18600"/>
        </a:accent6>
        <a:hlink>
          <a:srgbClr val="B20048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designc 3">
        <a:dk1>
          <a:srgbClr val="5D5D8B"/>
        </a:dk1>
        <a:lt1>
          <a:srgbClr val="DAEADE"/>
        </a:lt1>
        <a:dk2>
          <a:srgbClr val="A25269"/>
        </a:dk2>
        <a:lt2>
          <a:srgbClr val="C0C0C0"/>
        </a:lt2>
        <a:accent1>
          <a:srgbClr val="FFFFDD"/>
        </a:accent1>
        <a:accent2>
          <a:srgbClr val="3399FF"/>
        </a:accent2>
        <a:accent3>
          <a:srgbClr val="EAF3EC"/>
        </a:accent3>
        <a:accent4>
          <a:srgbClr val="4E4E76"/>
        </a:accent4>
        <a:accent5>
          <a:srgbClr val="FFFFEB"/>
        </a:accent5>
        <a:accent6>
          <a:srgbClr val="2D8AE7"/>
        </a:accent6>
        <a:hlink>
          <a:srgbClr val="336699"/>
        </a:hlink>
        <a:folHlink>
          <a:srgbClr val="F08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designc 4">
        <a:dk1>
          <a:srgbClr val="006666"/>
        </a:dk1>
        <a:lt1>
          <a:srgbClr val="CCECFF"/>
        </a:lt1>
        <a:dk2>
          <a:srgbClr val="336699"/>
        </a:dk2>
        <a:lt2>
          <a:srgbClr val="C0C0C0"/>
        </a:lt2>
        <a:accent1>
          <a:srgbClr val="FFFFCC"/>
        </a:accent1>
        <a:accent2>
          <a:srgbClr val="FF6600"/>
        </a:accent2>
        <a:accent3>
          <a:srgbClr val="E2F4FF"/>
        </a:accent3>
        <a:accent4>
          <a:srgbClr val="005656"/>
        </a:accent4>
        <a:accent5>
          <a:srgbClr val="FFFFE2"/>
        </a:accent5>
        <a:accent6>
          <a:srgbClr val="E75C00"/>
        </a:accent6>
        <a:hlink>
          <a:srgbClr val="0066FF"/>
        </a:hlink>
        <a:folHlink>
          <a:srgbClr val="BE547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designc 5">
        <a:dk1>
          <a:srgbClr val="0033CC"/>
        </a:dk1>
        <a:lt1>
          <a:srgbClr val="FFE9E9"/>
        </a:lt1>
        <a:dk2>
          <a:srgbClr val="000000"/>
        </a:dk2>
        <a:lt2>
          <a:srgbClr val="C0C0C0"/>
        </a:lt2>
        <a:accent1>
          <a:srgbClr val="D5E5DB"/>
        </a:accent1>
        <a:accent2>
          <a:srgbClr val="3366FF"/>
        </a:accent2>
        <a:accent3>
          <a:srgbClr val="FFF2F2"/>
        </a:accent3>
        <a:accent4>
          <a:srgbClr val="002AAE"/>
        </a:accent4>
        <a:accent5>
          <a:srgbClr val="E7F0EA"/>
        </a:accent5>
        <a:accent6>
          <a:srgbClr val="2D5CE7"/>
        </a:accent6>
        <a:hlink>
          <a:srgbClr val="FF9900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designc 6">
        <a:dk1>
          <a:srgbClr val="336699"/>
        </a:dk1>
        <a:lt1>
          <a:srgbClr val="F4E9E0"/>
        </a:lt1>
        <a:dk2>
          <a:srgbClr val="DC5900"/>
        </a:dk2>
        <a:lt2>
          <a:srgbClr val="C0C0C0"/>
        </a:lt2>
        <a:accent1>
          <a:srgbClr val="E4E4E4"/>
        </a:accent1>
        <a:accent2>
          <a:srgbClr val="3399FF"/>
        </a:accent2>
        <a:accent3>
          <a:srgbClr val="F8F2ED"/>
        </a:accent3>
        <a:accent4>
          <a:srgbClr val="2A5682"/>
        </a:accent4>
        <a:accent5>
          <a:srgbClr val="EFEFEF"/>
        </a:accent5>
        <a:accent6>
          <a:srgbClr val="2D8AE7"/>
        </a:accent6>
        <a:hlink>
          <a:srgbClr val="CC0066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designc 7">
        <a:dk1>
          <a:srgbClr val="CC3300"/>
        </a:dk1>
        <a:lt1>
          <a:srgbClr val="E5E5FF"/>
        </a:lt1>
        <a:dk2>
          <a:srgbClr val="565680"/>
        </a:dk2>
        <a:lt2>
          <a:srgbClr val="C0C0C0"/>
        </a:lt2>
        <a:accent1>
          <a:srgbClr val="E6E4EC"/>
        </a:accent1>
        <a:accent2>
          <a:srgbClr val="0066CC"/>
        </a:accent2>
        <a:accent3>
          <a:srgbClr val="F0F0FF"/>
        </a:accent3>
        <a:accent4>
          <a:srgbClr val="AE2A00"/>
        </a:accent4>
        <a:accent5>
          <a:srgbClr val="F0EFF4"/>
        </a:accent5>
        <a:accent6>
          <a:srgbClr val="005CB9"/>
        </a:accent6>
        <a:hlink>
          <a:srgbClr val="008080"/>
        </a:hlink>
        <a:folHlink>
          <a:srgbClr val="7B7B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designc 8">
        <a:dk1>
          <a:srgbClr val="000099"/>
        </a:dk1>
        <a:lt1>
          <a:srgbClr val="FFE2C5"/>
        </a:lt1>
        <a:dk2>
          <a:srgbClr val="007D7A"/>
        </a:dk2>
        <a:lt2>
          <a:srgbClr val="C0C0C0"/>
        </a:lt2>
        <a:accent1>
          <a:srgbClr val="EAEAEA"/>
        </a:accent1>
        <a:accent2>
          <a:srgbClr val="B26EB4"/>
        </a:accent2>
        <a:accent3>
          <a:srgbClr val="FFEEDF"/>
        </a:accent3>
        <a:accent4>
          <a:srgbClr val="000082"/>
        </a:accent4>
        <a:accent5>
          <a:srgbClr val="F3F3F3"/>
        </a:accent5>
        <a:accent6>
          <a:srgbClr val="A163A3"/>
        </a:accent6>
        <a:hlink>
          <a:srgbClr val="CC3300"/>
        </a:hlink>
        <a:folHlink>
          <a:srgbClr val="0088E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146</TotalTime>
  <Words>2776</Words>
  <Application>Microsoft Office PowerPoint</Application>
  <PresentationFormat>全屏显示(4:3)</PresentationFormat>
  <Paragraphs>323</Paragraphs>
  <Slides>46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48" baseType="lpstr">
      <vt:lpstr>主题1</vt:lpstr>
      <vt:lpstr>Microsoft Office Visio 绘图</vt:lpstr>
      <vt:lpstr>第19章 QML编程基础</vt:lpstr>
      <vt:lpstr>19.1  QML概述</vt:lpstr>
      <vt:lpstr>19.1.1  第一个QML程序</vt:lpstr>
      <vt:lpstr>19.1.1  第一个QML程序</vt:lpstr>
      <vt:lpstr>19.1.1  第一个QML程序</vt:lpstr>
      <vt:lpstr>19.1.1  第一个QML程序</vt:lpstr>
      <vt:lpstr>19.1.1  第一个QML程序</vt:lpstr>
      <vt:lpstr>19.1.1  第一个QML程序</vt:lpstr>
      <vt:lpstr>19.1.2  QML文档构成</vt:lpstr>
      <vt:lpstr>19.1.2  QML文档构成</vt:lpstr>
      <vt:lpstr>19.1.3  QML基本语法</vt:lpstr>
      <vt:lpstr>19.1.3  QML基本语法</vt:lpstr>
      <vt:lpstr>19.1.3  QML基本语法</vt:lpstr>
      <vt:lpstr>19.1.3  QML基本语法</vt:lpstr>
      <vt:lpstr>19.1.3  QML基本语法</vt:lpstr>
      <vt:lpstr>19.1.3  QML基本语法</vt:lpstr>
      <vt:lpstr>19.2  QML可视元素</vt:lpstr>
      <vt:lpstr>19.2.1  Rectangle（矩形）元素</vt:lpstr>
      <vt:lpstr>19.2.2  Image（图像）元素</vt:lpstr>
      <vt:lpstr>19.2.2  Image（图像）元素</vt:lpstr>
      <vt:lpstr>19.2.2  Image（图像）元素</vt:lpstr>
      <vt:lpstr>19.2.3  Text（文本）元素</vt:lpstr>
      <vt:lpstr>19.2.4  自定义元素（组件）</vt:lpstr>
      <vt:lpstr>19.2.4  自定义元素（组件）</vt:lpstr>
      <vt:lpstr>19.2.4  自定义元素（组件）</vt:lpstr>
      <vt:lpstr>19.2.4  自定义元素（组件）</vt:lpstr>
      <vt:lpstr>19.3  QML元素布局</vt:lpstr>
      <vt:lpstr>19.3.1  Positioner（定位器）</vt:lpstr>
      <vt:lpstr>19.3.1  Positioner（定位器）</vt:lpstr>
      <vt:lpstr>19.3.1  Positioner（定位器）</vt:lpstr>
      <vt:lpstr>19.3.2  Anchor（锚）</vt:lpstr>
      <vt:lpstr>19.3.2  Anchor（锚）</vt:lpstr>
      <vt:lpstr>19.3.2  Anchor（锚）</vt:lpstr>
      <vt:lpstr>19.3.2  Anchor（锚）</vt:lpstr>
      <vt:lpstr>19.3.2  Anchor（锚）</vt:lpstr>
      <vt:lpstr>19.4  QML事件处理</vt:lpstr>
      <vt:lpstr>19.4.1  鼠标事件</vt:lpstr>
      <vt:lpstr>19.4.2  键盘事件</vt:lpstr>
      <vt:lpstr>19.4.2  键盘事件</vt:lpstr>
      <vt:lpstr>19.4.3  输入控件与焦点</vt:lpstr>
      <vt:lpstr>19.5  QML集成JavaScript</vt:lpstr>
      <vt:lpstr>19.5.1  调用JavaScript函数</vt:lpstr>
      <vt:lpstr>19.5.2  导入JS文件</vt:lpstr>
      <vt:lpstr>19.5.2  导入JS文件</vt:lpstr>
      <vt:lpstr>19.5.2  导入JS文件</vt:lpstr>
      <vt:lpstr>19.5.2  导入JS文件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第19章 QML编程基础</dc:title>
  <dc:creator>User</dc:creator>
  <cp:lastModifiedBy>User</cp:lastModifiedBy>
  <cp:revision>11</cp:revision>
  <dcterms:created xsi:type="dcterms:W3CDTF">2017-05-20T06:00:13Z</dcterms:created>
  <dcterms:modified xsi:type="dcterms:W3CDTF">2017-05-20T08:26:21Z</dcterms:modified>
</cp:coreProperties>
</file>